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6" r:id="rId3"/>
    <p:sldId id="257" r:id="rId4"/>
    <p:sldId id="260" r:id="rId5"/>
    <p:sldId id="258" r:id="rId6"/>
    <p:sldId id="261" r:id="rId7"/>
    <p:sldId id="259" r:id="rId8"/>
    <p:sldId id="262" r:id="rId9"/>
    <p:sldId id="263" r:id="rId10"/>
    <p:sldId id="268" r:id="rId11"/>
    <p:sldId id="264" r:id="rId12"/>
    <p:sldId id="265" r:id="rId13"/>
    <p:sldId id="269" r:id="rId14"/>
    <p:sldId id="266" r:id="rId15"/>
    <p:sldId id="272" r:id="rId16"/>
    <p:sldId id="267" r:id="rId17"/>
    <p:sldId id="270" r:id="rId1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4995" autoAdjust="0"/>
    <p:restoredTop sz="94660"/>
  </p:normalViewPr>
  <p:slideViewPr>
    <p:cSldViewPr snapToGrid="0">
      <p:cViewPr varScale="1">
        <p:scale>
          <a:sx n="74" d="100"/>
          <a:sy n="74" d="100"/>
        </p:scale>
        <p:origin x="96" y="6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EAC5D3B8-6D4A-4BDC-8598-0DA5609C1F37}" type="datetimeFigureOut">
              <a:rPr lang="pl-PL" smtClean="0"/>
              <a:pPr/>
              <a:t>06.04.2020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698097A-2CFF-4CD6-A96E-DAB72E7550CB}"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AC5D3B8-6D4A-4BDC-8598-0DA5609C1F37}" type="datetimeFigureOut">
              <a:rPr lang="pl-PL" smtClean="0"/>
              <a:pPr/>
              <a:t>06.04.2020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698097A-2CFF-4CD6-A96E-DAB72E7550CB}"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AC5D3B8-6D4A-4BDC-8598-0DA5609C1F37}" type="datetimeFigureOut">
              <a:rPr lang="pl-PL" smtClean="0"/>
              <a:pPr/>
              <a:t>06.04.2020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698097A-2CFF-4CD6-A96E-DAB72E7550CB}" type="slidenum">
              <a:rPr lang="pl-PL" smtClean="0"/>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bg>
      <p:bgRef idx="1002">
        <a:schemeClr val="bg2"/>
      </p:bgRef>
    </p:bg>
    <p:spTree>
      <p:nvGrpSpPr>
        <p:cNvPr id="1" name=""/>
        <p:cNvGrpSpPr/>
        <p:nvPr/>
      </p:nvGrpSpPr>
      <p:grpSpPr>
        <a:xfrm>
          <a:off x="0" y="0"/>
          <a:ext cx="0" cy="0"/>
          <a:chOff x="0" y="0"/>
          <a:chExt cx="0" cy="0"/>
        </a:xfrm>
      </p:grpSpPr>
      <p:sp>
        <p:nvSpPr>
          <p:cNvPr id="9" name="Tytuł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17" name="Podtytuł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30" name="Symbol zastępczy daty 29"/>
          <p:cNvSpPr>
            <a:spLocks noGrp="1"/>
          </p:cNvSpPr>
          <p:nvPr>
            <p:ph type="dt" sz="half" idx="10"/>
          </p:nvPr>
        </p:nvSpPr>
        <p:spPr/>
        <p:txBody>
          <a:bodyPr/>
          <a:lstStyle/>
          <a:p>
            <a:fld id="{EAC5D3B8-6D4A-4BDC-8598-0DA5609C1F37}" type="datetimeFigureOut">
              <a:rPr lang="pl-PL" smtClean="0"/>
              <a:pPr/>
              <a:t>06.04.2020</a:t>
            </a:fld>
            <a:endParaRPr lang="pl-PL"/>
          </a:p>
        </p:txBody>
      </p:sp>
      <p:sp>
        <p:nvSpPr>
          <p:cNvPr id="19" name="Symbol zastępczy stopki 18"/>
          <p:cNvSpPr>
            <a:spLocks noGrp="1"/>
          </p:cNvSpPr>
          <p:nvPr>
            <p:ph type="ftr" sz="quarter" idx="11"/>
          </p:nvPr>
        </p:nvSpPr>
        <p:spPr/>
        <p:txBody>
          <a:bodyPr/>
          <a:lstStyle/>
          <a:p>
            <a:endParaRPr lang="pl-PL"/>
          </a:p>
        </p:txBody>
      </p:sp>
      <p:sp>
        <p:nvSpPr>
          <p:cNvPr id="27" name="Symbol zastępczy numeru slajdu 26"/>
          <p:cNvSpPr>
            <a:spLocks noGrp="1"/>
          </p:cNvSpPr>
          <p:nvPr>
            <p:ph type="sldNum" sz="quarter" idx="12"/>
          </p:nvPr>
        </p:nvSpPr>
        <p:spPr/>
        <p:txBody>
          <a:bodyPr/>
          <a:lstStyle/>
          <a:p>
            <a:fld id="{B698097A-2CFF-4CD6-A96E-DAB72E7550CB}"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EAC5D3B8-6D4A-4BDC-8598-0DA5609C1F37}" type="datetimeFigureOut">
              <a:rPr lang="pl-PL" smtClean="0"/>
              <a:pPr/>
              <a:t>06.04.2020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698097A-2CFF-4CD6-A96E-DAB72E7550CB}" type="slidenum">
              <a:rPr lang="pl-PL" smtClean="0"/>
              <a:pPr/>
              <a:t>‹#›</a:t>
            </a:fld>
            <a:endParaRPr lang="pl-P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EAC5D3B8-6D4A-4BDC-8598-0DA5609C1F37}" type="datetimeFigureOut">
              <a:rPr lang="pl-PL" smtClean="0"/>
              <a:pPr/>
              <a:t>06.04.2020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698097A-2CFF-4CD6-A96E-DAB72E7550CB}"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609600" y="704088"/>
            <a:ext cx="10972800" cy="1143000"/>
          </a:xfrm>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EAC5D3B8-6D4A-4BDC-8598-0DA5609C1F37}" type="datetimeFigureOut">
              <a:rPr lang="pl-PL" smtClean="0"/>
              <a:pPr/>
              <a:t>06.04.2020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698097A-2CFF-4CD6-A96E-DAB72E7550CB}" type="slidenum">
              <a:rPr lang="pl-PL" smtClean="0"/>
              <a:pPr/>
              <a:t>‹#›</a:t>
            </a:fld>
            <a:endParaRPr lang="pl-P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09600" y="704088"/>
            <a:ext cx="10972800" cy="1143000"/>
          </a:xfrm>
        </p:spPr>
        <p:txBody>
          <a:bodyPr tIns="45720" anchor="b"/>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EAC5D3B8-6D4A-4BDC-8598-0DA5609C1F37}" type="datetimeFigureOut">
              <a:rPr lang="pl-PL" smtClean="0"/>
              <a:pPr/>
              <a:t>06.04.2020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B698097A-2CFF-4CD6-A96E-DAB72E7550CB}" type="slidenum">
              <a:rPr lang="pl-PL" smtClean="0"/>
              <a:pPr/>
              <a:t>‹#›</a:t>
            </a:fld>
            <a:endParaRPr lang="pl-P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EAC5D3B8-6D4A-4BDC-8598-0DA5609C1F37}" type="datetimeFigureOut">
              <a:rPr lang="pl-PL" smtClean="0"/>
              <a:pPr/>
              <a:t>06.04.2020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B698097A-2CFF-4CD6-A96E-DAB72E7550CB}" type="slidenum">
              <a:rPr lang="pl-PL" smtClean="0"/>
              <a:pPr/>
              <a:t>‹#›</a:t>
            </a:fld>
            <a:endParaRPr lang="pl-P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EAC5D3B8-6D4A-4BDC-8598-0DA5609C1F37}" type="datetimeFigureOut">
              <a:rPr lang="pl-PL" smtClean="0"/>
              <a:pPr/>
              <a:t>06.04.2020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B698097A-2CFF-4CD6-A96E-DAB72E7550CB}" type="slidenum">
              <a:rPr lang="pl-PL" smtClean="0"/>
              <a:pPr/>
              <a:t>‹#›</a:t>
            </a:fld>
            <a:endParaRPr lang="pl-P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EAC5D3B8-6D4A-4BDC-8598-0DA5609C1F37}" type="datetimeFigureOut">
              <a:rPr lang="pl-PL" smtClean="0"/>
              <a:pPr/>
              <a:t>06.04.2020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698097A-2CFF-4CD6-A96E-DAB72E7550CB}"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AC5D3B8-6D4A-4BDC-8598-0DA5609C1F37}" type="datetimeFigureOut">
              <a:rPr lang="pl-PL" smtClean="0"/>
              <a:pPr/>
              <a:t>06.04.2020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698097A-2CFF-4CD6-A96E-DAB72E7550CB}" type="slidenum">
              <a:rPr lang="pl-PL" smtClean="0"/>
              <a:pPr/>
              <a:t>‹#›</a:t>
            </a:fld>
            <a:endParaRPr lang="pl-P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Prostokąt ze ściętym i zaokrąglonym rogiem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ójkąt prostokątny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ytuł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pl-PL" smtClean="0"/>
              <a:t>Kliknij, aby edytować styl</a:t>
            </a:r>
            <a:endParaRPr kumimoji="0" lang="en-US"/>
          </a:p>
        </p:txBody>
      </p:sp>
      <p:sp>
        <p:nvSpPr>
          <p:cNvPr id="4" name="Symbol zastępczy tekstu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EAC5D3B8-6D4A-4BDC-8598-0DA5609C1F37}" type="datetimeFigureOut">
              <a:rPr lang="pl-PL" smtClean="0"/>
              <a:pPr/>
              <a:t>06.04.2020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10769600" y="6356351"/>
            <a:ext cx="812800" cy="365125"/>
          </a:xfrm>
        </p:spPr>
        <p:txBody>
          <a:bodyPr/>
          <a:lstStyle/>
          <a:p>
            <a:fld id="{B698097A-2CFF-4CD6-A96E-DAB72E7550CB}" type="slidenum">
              <a:rPr lang="pl-PL" smtClean="0"/>
              <a:pPr/>
              <a:t>‹#›</a:t>
            </a:fld>
            <a:endParaRPr lang="pl-PL"/>
          </a:p>
        </p:txBody>
      </p:sp>
      <p:sp>
        <p:nvSpPr>
          <p:cNvPr id="3" name="Symbol zastępczy obrazu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l-PL" smtClean="0"/>
              <a:t>Kliknij ikonę, aby dodać obraz</a:t>
            </a:r>
            <a:endParaRPr kumimoji="0" lang="en-US" dirty="0"/>
          </a:p>
        </p:txBody>
      </p:sp>
      <p:sp>
        <p:nvSpPr>
          <p:cNvPr id="10" name="Dowolny kształt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Dowolny kształt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EAC5D3B8-6D4A-4BDC-8598-0DA5609C1F37}" type="datetimeFigureOut">
              <a:rPr lang="pl-PL" smtClean="0"/>
              <a:pPr/>
              <a:t>06.04.2020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698097A-2CFF-4CD6-A96E-DAB72E7550CB}" type="slidenum">
              <a:rPr lang="pl-PL" smtClean="0"/>
              <a:pPr/>
              <a:t>‹#›</a:t>
            </a:fld>
            <a:endParaRPr lang="pl-P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914402"/>
            <a:ext cx="2743200" cy="5211763"/>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609600" y="914402"/>
            <a:ext cx="8026400" cy="5211763"/>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EAC5D3B8-6D4A-4BDC-8598-0DA5609C1F37}" type="datetimeFigureOut">
              <a:rPr lang="pl-PL" smtClean="0"/>
              <a:pPr/>
              <a:t>06.04.2020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698097A-2CFF-4CD6-A96E-DAB72E7550CB}"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EAC5D3B8-6D4A-4BDC-8598-0DA5609C1F37}" type="datetimeFigureOut">
              <a:rPr lang="pl-PL" smtClean="0"/>
              <a:pPr/>
              <a:t>06.04.2020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698097A-2CFF-4CD6-A96E-DAB72E7550CB}"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EAC5D3B8-6D4A-4BDC-8598-0DA5609C1F37}" type="datetimeFigureOut">
              <a:rPr lang="pl-PL" smtClean="0"/>
              <a:pPr/>
              <a:t>06.04.2020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698097A-2CFF-4CD6-A96E-DAB72E7550CB}"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EAC5D3B8-6D4A-4BDC-8598-0DA5609C1F37}" type="datetimeFigureOut">
              <a:rPr lang="pl-PL" smtClean="0"/>
              <a:pPr/>
              <a:t>06.04.2020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B698097A-2CFF-4CD6-A96E-DAB72E7550CB}"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EAC5D3B8-6D4A-4BDC-8598-0DA5609C1F37}" type="datetimeFigureOut">
              <a:rPr lang="pl-PL" smtClean="0"/>
              <a:pPr/>
              <a:t>06.04.2020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B698097A-2CFF-4CD6-A96E-DAB72E7550CB}"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EAC5D3B8-6D4A-4BDC-8598-0DA5609C1F37}" type="datetimeFigureOut">
              <a:rPr lang="pl-PL" smtClean="0"/>
              <a:pPr/>
              <a:t>06.04.2020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B698097A-2CFF-4CD6-A96E-DAB72E7550CB}"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EAC5D3B8-6D4A-4BDC-8598-0DA5609C1F37}" type="datetimeFigureOut">
              <a:rPr lang="pl-PL" smtClean="0"/>
              <a:pPr/>
              <a:t>06.04.2020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698097A-2CFF-4CD6-A96E-DAB72E7550CB}"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EAC5D3B8-6D4A-4BDC-8598-0DA5609C1F37}" type="datetimeFigureOut">
              <a:rPr lang="pl-PL" smtClean="0"/>
              <a:pPr/>
              <a:t>06.04.2020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698097A-2CFF-4CD6-A96E-DAB72E7550CB}"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C5D3B8-6D4A-4BDC-8598-0DA5609C1F37}" type="datetimeFigureOut">
              <a:rPr lang="pl-PL" smtClean="0"/>
              <a:pPr/>
              <a:t>06.04.2020</a:t>
            </a:fld>
            <a:endParaRPr lang="pl-PL"/>
          </a:p>
        </p:txBody>
      </p:sp>
      <p:sp>
        <p:nvSpPr>
          <p:cNvPr id="5" name="Symbol zastępczy stopki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98097A-2CFF-4CD6-A96E-DAB72E7550CB}"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Dowolny kształt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Dowolny kształt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ymbol zastępczy tytułu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pl-PL" smtClean="0"/>
              <a:t>Kliknij, aby edytować styl</a:t>
            </a:r>
            <a:endParaRPr kumimoji="0" lang="en-US"/>
          </a:p>
        </p:txBody>
      </p:sp>
      <p:sp>
        <p:nvSpPr>
          <p:cNvPr id="30" name="Symbol zastępczy tekstu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AC5D3B8-6D4A-4BDC-8598-0DA5609C1F37}" type="datetimeFigureOut">
              <a:rPr lang="pl-PL" smtClean="0"/>
              <a:pPr/>
              <a:t>06.04.2020</a:t>
            </a:fld>
            <a:endParaRPr lang="pl-PL"/>
          </a:p>
        </p:txBody>
      </p:sp>
      <p:sp>
        <p:nvSpPr>
          <p:cNvPr id="22" name="Symbol zastępczy stopki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l-PL"/>
          </a:p>
        </p:txBody>
      </p:sp>
      <p:sp>
        <p:nvSpPr>
          <p:cNvPr id="18" name="Symbol zastępczy numeru slajdu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98097A-2CFF-4CD6-A96E-DAB72E7550CB}" type="slidenum">
              <a:rPr lang="pl-PL" smtClean="0"/>
              <a:pPr/>
              <a:t>‹#›</a:t>
            </a:fld>
            <a:endParaRPr lang="pl-PL"/>
          </a:p>
        </p:txBody>
      </p:sp>
      <p:grpSp>
        <p:nvGrpSpPr>
          <p:cNvPr id="2" name="Grupa 1"/>
          <p:cNvGrpSpPr/>
          <p:nvPr/>
        </p:nvGrpSpPr>
        <p:grpSpPr>
          <a:xfrm>
            <a:off x="-25356" y="202408"/>
            <a:ext cx="12240731" cy="649224"/>
            <a:chOff x="-19045" y="216550"/>
            <a:chExt cx="9180548" cy="649224"/>
          </a:xfrm>
        </p:grpSpPr>
        <p:sp>
          <p:nvSpPr>
            <p:cNvPr id="12" name="Dowolny kształt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Dowolny kształt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search?q=jercewo+ob%C3%B3z&amp;oq=jercewo+&amp;aqs=chrome.1.69i57j0l7.7994j0j8&amp;sourceid=chrome&amp;ie=UTF-8"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search?q=ii+wojna&amp;tbm=isch&amp;ved=2ahUKEwiso4iui6foAhVDZ5oKHSyqDckQ2-cCegQIABAA&amp;oq=ii+wojna&amp;gs_l=img.3..0l10.184.6568..7753...3.0..0.160.1969.7j11......0....1..gws-wiz-img.....0..0i24j0i67j0i131.CRyakeYfuHE&amp;ei=T69zXuy_C8PO6QSs1LbIDA&amp;bih=657&amp;biw=1366"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search?q=auschwitz&amp;source=lnms&amp;tbm=isch&amp;sa=X&amp;ved=2ahUKEwirxPXq_cboAhXxxIsKHTN4BDYQ_AUoAnoECBkQBA&amp;biw=1366&amp;bih=657"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search?q=umschlagplatz&amp;source=lnms&amp;tbm=isch&amp;sa=X&amp;ved=2ahUKEwjwvY2OzKvoAhXvkIsKHYyfCg0Q_AUoAXoECBcQAw"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Literatura okupacji</a:t>
            </a:r>
            <a:br>
              <a:rPr lang="pl-PL" dirty="0" smtClean="0"/>
            </a:br>
            <a:r>
              <a:rPr lang="pl-PL" dirty="0" smtClean="0"/>
              <a:t>Literatura współczesna</a:t>
            </a:r>
            <a:endParaRPr lang="pl-PL" dirty="0"/>
          </a:p>
        </p:txBody>
      </p:sp>
      <p:sp>
        <p:nvSpPr>
          <p:cNvPr id="3" name="Podtytuł 2"/>
          <p:cNvSpPr>
            <a:spLocks noGrp="1"/>
          </p:cNvSpPr>
          <p:nvPr>
            <p:ph type="subTitle" idx="1"/>
          </p:nvPr>
        </p:nvSpPr>
        <p:spPr/>
        <p:txBody>
          <a:bodyPr/>
          <a:lstStyle/>
          <a:p>
            <a:r>
              <a:rPr lang="pl-PL" dirty="0" smtClean="0">
                <a:solidFill>
                  <a:srgbClr val="002060"/>
                </a:solidFill>
              </a:rPr>
              <a:t>Co warto wiedzieć? </a:t>
            </a:r>
          </a:p>
          <a:p>
            <a:r>
              <a:rPr lang="pl-PL" dirty="0" smtClean="0">
                <a:solidFill>
                  <a:srgbClr val="002060"/>
                </a:solidFill>
              </a:rPr>
              <a:t>Co warto sobie przypomnieć?</a:t>
            </a:r>
          </a:p>
          <a:p>
            <a:endParaRPr lang="pl-PL" dirty="0"/>
          </a:p>
        </p:txBody>
      </p:sp>
      <p:sp>
        <p:nvSpPr>
          <p:cNvPr id="4" name="Prostokąt zaokrąglony 3"/>
          <p:cNvSpPr/>
          <p:nvPr/>
        </p:nvSpPr>
        <p:spPr>
          <a:xfrm>
            <a:off x="7132319" y="4571999"/>
            <a:ext cx="449362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Przygotowała: Iwona </a:t>
            </a:r>
            <a:r>
              <a:rPr lang="pl-PL" smtClean="0"/>
              <a:t>Gubańska</a:t>
            </a:r>
            <a:endParaRPr lang="pl-PL"/>
          </a:p>
        </p:txBody>
      </p:sp>
      <p:sp>
        <p:nvSpPr>
          <p:cNvPr id="5" name="Prostokąt zaokrąglony 4"/>
          <p:cNvSpPr/>
          <p:nvPr/>
        </p:nvSpPr>
        <p:spPr>
          <a:xfrm>
            <a:off x="1045028" y="1084219"/>
            <a:ext cx="2573383" cy="40886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smtClean="0"/>
              <a:t>Cytaty pochodzą  </a:t>
            </a:r>
          </a:p>
          <a:p>
            <a:pPr algn="ctr"/>
            <a:r>
              <a:rPr lang="pl-PL" sz="1400" dirty="0" smtClean="0"/>
              <a:t>z książek: T. Borowski, </a:t>
            </a:r>
            <a:r>
              <a:rPr lang="pl-PL" sz="1400" i="1" dirty="0" smtClean="0"/>
              <a:t>Opowiadania, </a:t>
            </a:r>
            <a:r>
              <a:rPr lang="pl-PL" sz="1400" dirty="0" smtClean="0"/>
              <a:t>Warszawa 2008;</a:t>
            </a:r>
          </a:p>
          <a:p>
            <a:pPr algn="ctr"/>
            <a:r>
              <a:rPr lang="pl-PL" sz="1400" dirty="0" smtClean="0"/>
              <a:t>H. </a:t>
            </a:r>
            <a:r>
              <a:rPr lang="pl-PL" sz="1400" dirty="0" err="1" smtClean="0"/>
              <a:t>Krall</a:t>
            </a:r>
            <a:r>
              <a:rPr lang="pl-PL" sz="1400" dirty="0" smtClean="0"/>
              <a:t>, </a:t>
            </a:r>
            <a:r>
              <a:rPr lang="pl-PL" sz="1400" i="1" dirty="0" smtClean="0"/>
              <a:t>Zdążyć przed Panem Bogiem, </a:t>
            </a:r>
            <a:r>
              <a:rPr lang="pl-PL" sz="1400" dirty="0" smtClean="0"/>
              <a:t>Warszawa  1989;</a:t>
            </a:r>
          </a:p>
          <a:p>
            <a:pPr algn="ctr"/>
            <a:r>
              <a:rPr lang="pl-PL" sz="1400" dirty="0" smtClean="0"/>
              <a:t>Z. Nałkowska, </a:t>
            </a:r>
            <a:r>
              <a:rPr lang="pl-PL" sz="1400" i="1" dirty="0" smtClean="0"/>
              <a:t>Medaliony;</a:t>
            </a:r>
            <a:endParaRPr lang="pl-PL" sz="1400" dirty="0" smtClean="0"/>
          </a:p>
          <a:p>
            <a:pPr marL="342900" indent="-342900" algn="ctr">
              <a:buAutoNum type="alphaUcPeriod"/>
            </a:pPr>
            <a:r>
              <a:rPr lang="pl-PL" sz="1400" dirty="0" smtClean="0"/>
              <a:t>Camus, </a:t>
            </a:r>
            <a:r>
              <a:rPr lang="pl-PL" sz="1400" i="1" dirty="0" smtClean="0"/>
              <a:t>Dżuma, </a:t>
            </a:r>
            <a:r>
              <a:rPr lang="pl-PL" sz="1400" dirty="0" smtClean="0"/>
              <a:t>Kolekcja Gazety Wyborczej 17.</a:t>
            </a:r>
          </a:p>
          <a:p>
            <a:pPr marL="342900" indent="-342900" algn="ctr"/>
            <a:r>
              <a:rPr lang="pl-PL" sz="1400" dirty="0" smtClean="0"/>
              <a:t>G. Herling-Grudziński, </a:t>
            </a:r>
            <a:r>
              <a:rPr lang="pl-PL" sz="1400" i="1" dirty="0" smtClean="0"/>
              <a:t>Inny świat</a:t>
            </a:r>
            <a:r>
              <a:rPr lang="pl-PL" sz="1400" dirty="0" smtClean="0"/>
              <a:t>, Warszawa 1990</a:t>
            </a:r>
          </a:p>
          <a:p>
            <a:pPr algn="ctr"/>
            <a:endParaRPr lang="pl-PL" dirty="0"/>
          </a:p>
        </p:txBody>
      </p:sp>
      <p:sp>
        <p:nvSpPr>
          <p:cNvPr id="6" name="Prostokąt zaokrąglony 5"/>
          <p:cNvSpPr/>
          <p:nvPr/>
        </p:nvSpPr>
        <p:spPr>
          <a:xfrm>
            <a:off x="444137" y="5525588"/>
            <a:ext cx="416705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smtClean="0"/>
              <a:t>Źródło cytatów z wierszy: </a:t>
            </a:r>
            <a:br>
              <a:rPr lang="pl-PL" sz="1400" dirty="0" smtClean="0"/>
            </a:br>
            <a:r>
              <a:rPr lang="pl-PL" sz="1400" dirty="0" smtClean="0"/>
              <a:t>Biblioteka Internetowa </a:t>
            </a:r>
          </a:p>
          <a:p>
            <a:pPr algn="ctr"/>
            <a:r>
              <a:rPr lang="pl-PL" sz="1400" dirty="0" smtClean="0"/>
              <a:t>Wolne Lektury</a:t>
            </a:r>
            <a:endParaRPr lang="pl-PL" sz="1400" dirty="0"/>
          </a:p>
        </p:txBody>
      </p:sp>
    </p:spTree>
    <p:extLst>
      <p:ext uri="{BB962C8B-B14F-4D97-AF65-F5344CB8AC3E}">
        <p14:creationId xmlns:p14="http://schemas.microsoft.com/office/powerpoint/2010/main" val="3605326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wój poziomy 1"/>
          <p:cNvSpPr/>
          <p:nvPr/>
        </p:nvSpPr>
        <p:spPr>
          <a:xfrm>
            <a:off x="2795451" y="274321"/>
            <a:ext cx="5630091" cy="1033272"/>
          </a:xfrm>
          <a:prstGeom prst="horizont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dirty="0" smtClean="0">
                <a:solidFill>
                  <a:schemeClr val="tx1"/>
                </a:solidFill>
              </a:rPr>
              <a:t>Nurty w poezji powojennej</a:t>
            </a:r>
            <a:endParaRPr lang="pl-PL" sz="3200" dirty="0">
              <a:solidFill>
                <a:schemeClr val="tx1"/>
              </a:solidFill>
            </a:endParaRPr>
          </a:p>
        </p:txBody>
      </p:sp>
      <p:sp>
        <p:nvSpPr>
          <p:cNvPr id="3" name="Skos 2"/>
          <p:cNvSpPr/>
          <p:nvPr/>
        </p:nvSpPr>
        <p:spPr>
          <a:xfrm>
            <a:off x="1815735" y="2978331"/>
            <a:ext cx="7720149" cy="1384663"/>
          </a:xfrm>
          <a:prstGeom prst="beve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dirty="0" smtClean="0">
                <a:solidFill>
                  <a:srgbClr val="0070C0"/>
                </a:solidFill>
              </a:rPr>
              <a:t>Neoklasycyzm – Zbigniew  Herbert </a:t>
            </a:r>
            <a:endParaRPr lang="pl-PL" sz="2800" dirty="0">
              <a:solidFill>
                <a:srgbClr val="0070C0"/>
              </a:solidFill>
            </a:endParaRPr>
          </a:p>
        </p:txBody>
      </p:sp>
      <p:sp>
        <p:nvSpPr>
          <p:cNvPr id="4" name="Skos 3"/>
          <p:cNvSpPr/>
          <p:nvPr/>
        </p:nvSpPr>
        <p:spPr>
          <a:xfrm>
            <a:off x="1254034" y="1554480"/>
            <a:ext cx="9144001" cy="1042416"/>
          </a:xfrm>
          <a:prstGeom prst="bevel">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dirty="0" smtClean="0">
                <a:solidFill>
                  <a:srgbClr val="002060"/>
                </a:solidFill>
              </a:rPr>
              <a:t>Turpizm (</a:t>
            </a:r>
            <a:r>
              <a:rPr lang="pl-PL" sz="2800" dirty="0" err="1" smtClean="0">
                <a:solidFill>
                  <a:srgbClr val="002060"/>
                </a:solidFill>
              </a:rPr>
              <a:t>turpis</a:t>
            </a:r>
            <a:r>
              <a:rPr lang="pl-PL" sz="2800" dirty="0" smtClean="0">
                <a:solidFill>
                  <a:srgbClr val="002060"/>
                </a:solidFill>
              </a:rPr>
              <a:t> – brzydki) – Stanisław Grochowiak</a:t>
            </a:r>
            <a:endParaRPr lang="pl-PL" sz="2800" dirty="0">
              <a:solidFill>
                <a:srgbClr val="002060"/>
              </a:solidFill>
            </a:endParaRPr>
          </a:p>
        </p:txBody>
      </p:sp>
      <p:sp>
        <p:nvSpPr>
          <p:cNvPr id="5" name="Skos 4"/>
          <p:cNvSpPr/>
          <p:nvPr/>
        </p:nvSpPr>
        <p:spPr>
          <a:xfrm>
            <a:off x="2442754" y="4781005"/>
            <a:ext cx="8307977" cy="1042416"/>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dirty="0" smtClean="0">
                <a:solidFill>
                  <a:srgbClr val="002060"/>
                </a:solidFill>
              </a:rPr>
              <a:t>Poezja lingwistyczna – Miron Białoszewski  </a:t>
            </a:r>
            <a:endParaRPr lang="pl-PL" sz="3200" dirty="0">
              <a:solidFill>
                <a:srgbClr val="00206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zaokrąglony 1"/>
          <p:cNvSpPr/>
          <p:nvPr/>
        </p:nvSpPr>
        <p:spPr>
          <a:xfrm>
            <a:off x="0" y="0"/>
            <a:ext cx="6662057" cy="9144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600" dirty="0" smtClean="0">
                <a:solidFill>
                  <a:srgbClr val="0070C0"/>
                </a:solidFill>
              </a:rPr>
              <a:t>Ważny ponadczasowy wiersz </a:t>
            </a:r>
            <a:endParaRPr lang="pl-PL" sz="3600" dirty="0">
              <a:solidFill>
                <a:srgbClr val="0070C0"/>
              </a:solidFill>
            </a:endParaRPr>
          </a:p>
        </p:txBody>
      </p:sp>
      <p:sp>
        <p:nvSpPr>
          <p:cNvPr id="3" name="Prostokąt zaokrąglony 2"/>
          <p:cNvSpPr/>
          <p:nvPr/>
        </p:nvSpPr>
        <p:spPr>
          <a:xfrm>
            <a:off x="4167052" y="796834"/>
            <a:ext cx="7315200" cy="914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600" dirty="0" smtClean="0">
                <a:solidFill>
                  <a:srgbClr val="002060"/>
                </a:solidFill>
              </a:rPr>
              <a:t>Z. Herbert, </a:t>
            </a:r>
            <a:r>
              <a:rPr lang="pl-PL" sz="3600" i="1" dirty="0" smtClean="0">
                <a:solidFill>
                  <a:srgbClr val="002060"/>
                </a:solidFill>
              </a:rPr>
              <a:t>Przesłanie pana Cogito</a:t>
            </a:r>
            <a:endParaRPr lang="pl-PL" sz="3600" i="1" dirty="0">
              <a:solidFill>
                <a:srgbClr val="002060"/>
              </a:solidFill>
            </a:endParaRPr>
          </a:p>
        </p:txBody>
      </p:sp>
      <p:sp>
        <p:nvSpPr>
          <p:cNvPr id="4" name="Prostokąt zaokrąglony 3"/>
          <p:cNvSpPr/>
          <p:nvPr/>
        </p:nvSpPr>
        <p:spPr>
          <a:xfrm>
            <a:off x="470262" y="1658983"/>
            <a:ext cx="4781005" cy="519901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pl-PL" i="1" dirty="0" smtClean="0">
              <a:solidFill>
                <a:schemeClr val="tx1"/>
              </a:solidFill>
            </a:endParaRPr>
          </a:p>
          <a:p>
            <a:pPr fontAlgn="base"/>
            <a:endParaRPr lang="pl-PL" i="1" dirty="0" smtClean="0">
              <a:solidFill>
                <a:schemeClr val="tx1"/>
              </a:solidFill>
            </a:endParaRPr>
          </a:p>
          <a:p>
            <a:pPr fontAlgn="base"/>
            <a:endParaRPr lang="pl-PL" i="1" dirty="0" smtClean="0">
              <a:solidFill>
                <a:schemeClr val="tx1"/>
              </a:solidFill>
            </a:endParaRPr>
          </a:p>
          <a:p>
            <a:pPr fontAlgn="base"/>
            <a:r>
              <a:rPr lang="pl-PL" i="1" dirty="0" smtClean="0">
                <a:solidFill>
                  <a:schemeClr val="tx1"/>
                </a:solidFill>
              </a:rPr>
              <a:t>Idź dokąd poszli tamci do ciemnego kresu</a:t>
            </a:r>
            <a:r>
              <a:rPr lang="pl-PL" dirty="0" smtClean="0">
                <a:solidFill>
                  <a:schemeClr val="tx1"/>
                </a:solidFill>
              </a:rPr>
              <a:t/>
            </a:r>
            <a:br>
              <a:rPr lang="pl-PL" dirty="0" smtClean="0">
                <a:solidFill>
                  <a:schemeClr val="tx1"/>
                </a:solidFill>
              </a:rPr>
            </a:br>
            <a:r>
              <a:rPr lang="pl-PL" i="1" dirty="0" smtClean="0">
                <a:solidFill>
                  <a:schemeClr val="tx1"/>
                </a:solidFill>
              </a:rPr>
              <a:t>po złote runo nicości twoją ostatnią nagrodę</a:t>
            </a:r>
            <a:endParaRPr lang="pl-PL" dirty="0" smtClean="0">
              <a:solidFill>
                <a:schemeClr val="tx1"/>
              </a:solidFill>
            </a:endParaRPr>
          </a:p>
          <a:p>
            <a:pPr fontAlgn="base"/>
            <a:r>
              <a:rPr lang="pl-PL" dirty="0" smtClean="0">
                <a:solidFill>
                  <a:schemeClr val="tx1"/>
                </a:solidFill>
              </a:rPr>
              <a:t/>
            </a:r>
            <a:br>
              <a:rPr lang="pl-PL" dirty="0" smtClean="0">
                <a:solidFill>
                  <a:schemeClr val="tx1"/>
                </a:solidFill>
              </a:rPr>
            </a:br>
            <a:r>
              <a:rPr lang="pl-PL" i="1" dirty="0" smtClean="0">
                <a:solidFill>
                  <a:schemeClr val="tx1"/>
                </a:solidFill>
              </a:rPr>
              <a:t>idź wyprostowany wśród tych co na kolanach</a:t>
            </a:r>
            <a:r>
              <a:rPr lang="pl-PL" dirty="0" smtClean="0">
                <a:solidFill>
                  <a:schemeClr val="tx1"/>
                </a:solidFill>
              </a:rPr>
              <a:t/>
            </a:r>
            <a:br>
              <a:rPr lang="pl-PL" dirty="0" smtClean="0">
                <a:solidFill>
                  <a:schemeClr val="tx1"/>
                </a:solidFill>
              </a:rPr>
            </a:br>
            <a:r>
              <a:rPr lang="pl-PL" i="1" dirty="0" smtClean="0">
                <a:solidFill>
                  <a:schemeClr val="tx1"/>
                </a:solidFill>
              </a:rPr>
              <a:t>wśród odwróconych plecami i obalonych w proch</a:t>
            </a:r>
            <a:endParaRPr lang="pl-PL" dirty="0" smtClean="0">
              <a:solidFill>
                <a:schemeClr val="tx1"/>
              </a:solidFill>
            </a:endParaRPr>
          </a:p>
          <a:p>
            <a:pPr fontAlgn="base"/>
            <a:r>
              <a:rPr lang="pl-PL" dirty="0" smtClean="0">
                <a:solidFill>
                  <a:schemeClr val="tx1"/>
                </a:solidFill>
              </a:rPr>
              <a:t/>
            </a:r>
            <a:br>
              <a:rPr lang="pl-PL" dirty="0" smtClean="0">
                <a:solidFill>
                  <a:schemeClr val="tx1"/>
                </a:solidFill>
              </a:rPr>
            </a:br>
            <a:r>
              <a:rPr lang="pl-PL" i="1" dirty="0" smtClean="0">
                <a:solidFill>
                  <a:schemeClr val="tx1"/>
                </a:solidFill>
              </a:rPr>
              <a:t>ocalałeś nie po to aby żyć</a:t>
            </a:r>
            <a:r>
              <a:rPr lang="pl-PL" dirty="0" smtClean="0">
                <a:solidFill>
                  <a:schemeClr val="tx1"/>
                </a:solidFill>
              </a:rPr>
              <a:t/>
            </a:r>
            <a:br>
              <a:rPr lang="pl-PL" dirty="0" smtClean="0">
                <a:solidFill>
                  <a:schemeClr val="tx1"/>
                </a:solidFill>
              </a:rPr>
            </a:br>
            <a:r>
              <a:rPr lang="pl-PL" i="1" dirty="0" smtClean="0">
                <a:solidFill>
                  <a:schemeClr val="tx1"/>
                </a:solidFill>
              </a:rPr>
              <a:t>masz mało czasu trzeba dać świadectwo</a:t>
            </a:r>
            <a:endParaRPr lang="pl-PL" dirty="0" smtClean="0">
              <a:solidFill>
                <a:schemeClr val="tx1"/>
              </a:solidFill>
            </a:endParaRPr>
          </a:p>
          <a:p>
            <a:pPr fontAlgn="base"/>
            <a:r>
              <a:rPr lang="pl-PL" dirty="0" smtClean="0">
                <a:solidFill>
                  <a:schemeClr val="tx1"/>
                </a:solidFill>
              </a:rPr>
              <a:t/>
            </a:r>
            <a:br>
              <a:rPr lang="pl-PL" dirty="0" smtClean="0">
                <a:solidFill>
                  <a:schemeClr val="tx1"/>
                </a:solidFill>
              </a:rPr>
            </a:br>
            <a:r>
              <a:rPr lang="pl-PL" i="1" dirty="0" smtClean="0">
                <a:solidFill>
                  <a:schemeClr val="tx1"/>
                </a:solidFill>
              </a:rPr>
              <a:t>bądź odważny gdy rozum zawodzi bądź odważny</a:t>
            </a:r>
            <a:r>
              <a:rPr lang="pl-PL" dirty="0" smtClean="0">
                <a:solidFill>
                  <a:schemeClr val="tx1"/>
                </a:solidFill>
              </a:rPr>
              <a:t/>
            </a:r>
            <a:br>
              <a:rPr lang="pl-PL" dirty="0" smtClean="0">
                <a:solidFill>
                  <a:schemeClr val="tx1"/>
                </a:solidFill>
              </a:rPr>
            </a:br>
            <a:r>
              <a:rPr lang="pl-PL" i="1" dirty="0" smtClean="0">
                <a:solidFill>
                  <a:schemeClr val="tx1"/>
                </a:solidFill>
              </a:rPr>
              <a:t>w ostatecznym rachunku jedynie to się liczy</a:t>
            </a:r>
            <a:endParaRPr lang="pl-PL" dirty="0" smtClean="0">
              <a:solidFill>
                <a:schemeClr val="tx1"/>
              </a:solidFill>
            </a:endParaRPr>
          </a:p>
          <a:p>
            <a:pPr fontAlgn="base"/>
            <a:r>
              <a:rPr lang="pl-PL" dirty="0" smtClean="0">
                <a:solidFill>
                  <a:schemeClr val="tx1"/>
                </a:solidFill>
              </a:rPr>
              <a:t/>
            </a:r>
            <a:br>
              <a:rPr lang="pl-PL" dirty="0" smtClean="0">
                <a:solidFill>
                  <a:schemeClr val="tx1"/>
                </a:solidFill>
              </a:rPr>
            </a:br>
            <a:endParaRPr lang="pl-PL" dirty="0">
              <a:solidFill>
                <a:schemeClr val="tx1"/>
              </a:solidFill>
            </a:endParaRPr>
          </a:p>
        </p:txBody>
      </p:sp>
      <p:sp>
        <p:nvSpPr>
          <p:cNvPr id="5" name="Prostokąt zaokrąglony 4"/>
          <p:cNvSpPr/>
          <p:nvPr/>
        </p:nvSpPr>
        <p:spPr>
          <a:xfrm>
            <a:off x="5995851" y="1763486"/>
            <a:ext cx="5355772" cy="50945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pl-PL" i="1" dirty="0" smtClean="0">
                <a:solidFill>
                  <a:schemeClr val="tx1"/>
                </a:solidFill>
              </a:rPr>
              <a:t>tylko tak będziesz przyjęty do grona zimnych czaszek</a:t>
            </a:r>
            <a:r>
              <a:rPr lang="pl-PL" dirty="0" smtClean="0">
                <a:solidFill>
                  <a:schemeClr val="tx1"/>
                </a:solidFill>
              </a:rPr>
              <a:t/>
            </a:r>
            <a:br>
              <a:rPr lang="pl-PL" dirty="0" smtClean="0">
                <a:solidFill>
                  <a:schemeClr val="tx1"/>
                </a:solidFill>
              </a:rPr>
            </a:br>
            <a:r>
              <a:rPr lang="pl-PL" i="1" dirty="0" smtClean="0">
                <a:solidFill>
                  <a:schemeClr val="tx1"/>
                </a:solidFill>
              </a:rPr>
              <a:t>do grona twoich przodków: Gilgamesza Hektora Rolanda</a:t>
            </a:r>
            <a:r>
              <a:rPr lang="pl-PL" dirty="0" smtClean="0">
                <a:solidFill>
                  <a:schemeClr val="tx1"/>
                </a:solidFill>
              </a:rPr>
              <a:t/>
            </a:r>
            <a:br>
              <a:rPr lang="pl-PL" dirty="0" smtClean="0">
                <a:solidFill>
                  <a:schemeClr val="tx1"/>
                </a:solidFill>
              </a:rPr>
            </a:br>
            <a:r>
              <a:rPr lang="pl-PL" i="1" dirty="0" smtClean="0">
                <a:solidFill>
                  <a:schemeClr val="tx1"/>
                </a:solidFill>
              </a:rPr>
              <a:t>obrońców królestwa bez kresu i miasta popiołów</a:t>
            </a:r>
            <a:endParaRPr lang="pl-PL" dirty="0" smtClean="0">
              <a:solidFill>
                <a:schemeClr val="tx1"/>
              </a:solidFill>
            </a:endParaRPr>
          </a:p>
          <a:p>
            <a:pPr fontAlgn="base"/>
            <a:r>
              <a:rPr lang="pl-PL" dirty="0" smtClean="0">
                <a:solidFill>
                  <a:schemeClr val="tx1"/>
                </a:solidFill>
              </a:rPr>
              <a:t/>
            </a:r>
            <a:br>
              <a:rPr lang="pl-PL" dirty="0" smtClean="0">
                <a:solidFill>
                  <a:schemeClr val="tx1"/>
                </a:solidFill>
              </a:rPr>
            </a:br>
            <a:r>
              <a:rPr lang="pl-PL" i="1" dirty="0" smtClean="0">
                <a:solidFill>
                  <a:schemeClr val="tx1"/>
                </a:solidFill>
              </a:rPr>
              <a:t>Bądź wierny Idź</a:t>
            </a:r>
            <a:endParaRPr lang="pl-PL" dirty="0" smtClean="0">
              <a:solidFill>
                <a:schemeClr val="tx1"/>
              </a:solidFill>
            </a:endParaRPr>
          </a:p>
          <a:p>
            <a:pPr fontAlgn="base"/>
            <a:r>
              <a:rPr lang="pl-PL" dirty="0" smtClean="0">
                <a:solidFill>
                  <a:schemeClr val="tx1"/>
                </a:solidFill>
              </a:rPr>
              <a:t> </a:t>
            </a:r>
            <a:endParaRPr lang="pl-PL"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zaokrąglony 1"/>
          <p:cNvSpPr/>
          <p:nvPr/>
        </p:nvSpPr>
        <p:spPr>
          <a:xfrm>
            <a:off x="209005" y="222069"/>
            <a:ext cx="5016137" cy="914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600" dirty="0" smtClean="0">
                <a:solidFill>
                  <a:srgbClr val="0070C0"/>
                </a:solidFill>
              </a:rPr>
              <a:t>Inni ważni poeci</a:t>
            </a:r>
          </a:p>
          <a:p>
            <a:pPr algn="ctr"/>
            <a:endParaRPr lang="pl-PL" dirty="0"/>
          </a:p>
        </p:txBody>
      </p:sp>
      <p:sp>
        <p:nvSpPr>
          <p:cNvPr id="3" name="Prostokąt zaokrąglony 2"/>
          <p:cNvSpPr/>
          <p:nvPr/>
        </p:nvSpPr>
        <p:spPr>
          <a:xfrm>
            <a:off x="496388" y="1423852"/>
            <a:ext cx="471569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dirty="0" smtClean="0"/>
              <a:t>Wisława Szymborska</a:t>
            </a:r>
            <a:endParaRPr lang="pl-PL" sz="3200" dirty="0"/>
          </a:p>
        </p:txBody>
      </p:sp>
      <p:sp>
        <p:nvSpPr>
          <p:cNvPr id="4" name="Prostokąt zaokrąglony 3"/>
          <p:cNvSpPr/>
          <p:nvPr/>
        </p:nvSpPr>
        <p:spPr>
          <a:xfrm>
            <a:off x="509450" y="2677886"/>
            <a:ext cx="4611189"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600" dirty="0" smtClean="0"/>
              <a:t>Ks. Jan Twardowski</a:t>
            </a:r>
            <a:endParaRPr lang="pl-PL" sz="3600" dirty="0"/>
          </a:p>
        </p:txBody>
      </p:sp>
      <p:sp>
        <p:nvSpPr>
          <p:cNvPr id="5" name="Prostokąt zaokrąglony 4"/>
          <p:cNvSpPr/>
          <p:nvPr/>
        </p:nvSpPr>
        <p:spPr>
          <a:xfrm>
            <a:off x="496388" y="4127862"/>
            <a:ext cx="461118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600" dirty="0" smtClean="0"/>
              <a:t>Stanisław Barańczak</a:t>
            </a:r>
            <a:endParaRPr lang="pl-PL" sz="3600" dirty="0"/>
          </a:p>
        </p:txBody>
      </p:sp>
      <p:sp>
        <p:nvSpPr>
          <p:cNvPr id="6" name="Prostokąt zaokrąglony 5"/>
          <p:cNvSpPr/>
          <p:nvPr/>
        </p:nvSpPr>
        <p:spPr>
          <a:xfrm>
            <a:off x="627016" y="5434148"/>
            <a:ext cx="4467497"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600" dirty="0" smtClean="0"/>
              <a:t>Ewa Lipska</a:t>
            </a:r>
            <a:endParaRPr lang="pl-PL" sz="3600" dirty="0"/>
          </a:p>
        </p:txBody>
      </p:sp>
      <p:sp>
        <p:nvSpPr>
          <p:cNvPr id="7" name="Prostokąt ze ściętym rogiem 6"/>
          <p:cNvSpPr/>
          <p:nvPr/>
        </p:nvSpPr>
        <p:spPr>
          <a:xfrm>
            <a:off x="6622868" y="1162593"/>
            <a:ext cx="5055325" cy="4362995"/>
          </a:xfrm>
          <a:prstGeom prst="snip1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i="1" dirty="0" smtClean="0"/>
              <a:t>Nic dwa razy się nie zdarza</a:t>
            </a:r>
            <a:br>
              <a:rPr lang="pl-PL" sz="3200" i="1" dirty="0" smtClean="0"/>
            </a:br>
            <a:r>
              <a:rPr lang="pl-PL" sz="3200" i="1" dirty="0" smtClean="0"/>
              <a:t>i nie zdarzy. Z tej przyczyny</a:t>
            </a:r>
            <a:br>
              <a:rPr lang="pl-PL" sz="3200" i="1" dirty="0" smtClean="0"/>
            </a:br>
            <a:r>
              <a:rPr lang="pl-PL" sz="3200" i="1" dirty="0" smtClean="0"/>
              <a:t>zrodziliśmy się bez wprawy</a:t>
            </a:r>
            <a:br>
              <a:rPr lang="pl-PL" sz="3200" i="1" dirty="0" smtClean="0"/>
            </a:br>
            <a:r>
              <a:rPr lang="pl-PL" sz="3200" i="1" dirty="0" smtClean="0"/>
              <a:t>i pomrzemy bez rutyny</a:t>
            </a:r>
            <a:r>
              <a:rPr lang="pl-PL" sz="3200" i="1" smtClean="0"/>
              <a:t>. </a:t>
            </a:r>
            <a:br>
              <a:rPr lang="pl-PL" sz="3200" i="1" smtClean="0"/>
            </a:br>
            <a:r>
              <a:rPr lang="pl-PL" sz="2400" smtClean="0"/>
              <a:t>W. </a:t>
            </a:r>
            <a:r>
              <a:rPr lang="pl-PL" sz="2400" dirty="0" smtClean="0"/>
              <a:t>Szymborska</a:t>
            </a:r>
            <a:endParaRPr lang="pl-PL"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os 1"/>
          <p:cNvSpPr/>
          <p:nvPr/>
        </p:nvSpPr>
        <p:spPr>
          <a:xfrm>
            <a:off x="300445" y="0"/>
            <a:ext cx="6648996" cy="1042416"/>
          </a:xfrm>
          <a:prstGeom prst="bevel">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600" dirty="0" smtClean="0"/>
              <a:t>Inne ważne utwory</a:t>
            </a:r>
            <a:endParaRPr lang="pl-PL" sz="3600" dirty="0"/>
          </a:p>
        </p:txBody>
      </p:sp>
      <p:sp>
        <p:nvSpPr>
          <p:cNvPr id="3" name="Prostokąt zaokrąglony 2"/>
          <p:cNvSpPr/>
          <p:nvPr/>
        </p:nvSpPr>
        <p:spPr>
          <a:xfrm>
            <a:off x="352697" y="1175656"/>
            <a:ext cx="3971109" cy="54733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400" dirty="0" smtClean="0">
              <a:solidFill>
                <a:srgbClr val="002060"/>
              </a:solidFill>
            </a:endParaRPr>
          </a:p>
          <a:p>
            <a:pPr algn="ctr"/>
            <a:endParaRPr lang="pl-PL" sz="2400" dirty="0" smtClean="0">
              <a:solidFill>
                <a:srgbClr val="002060"/>
              </a:solidFill>
            </a:endParaRPr>
          </a:p>
          <a:p>
            <a:endParaRPr lang="pl-PL" sz="2400" dirty="0" smtClean="0">
              <a:solidFill>
                <a:srgbClr val="002060"/>
              </a:solidFill>
            </a:endParaRPr>
          </a:p>
          <a:p>
            <a:endParaRPr lang="pl-PL" sz="2400" dirty="0" smtClean="0">
              <a:solidFill>
                <a:srgbClr val="002060"/>
              </a:solidFill>
            </a:endParaRPr>
          </a:p>
          <a:p>
            <a:endParaRPr lang="pl-PL" sz="2400" dirty="0" smtClean="0">
              <a:solidFill>
                <a:srgbClr val="002060"/>
              </a:solidFill>
            </a:endParaRPr>
          </a:p>
          <a:p>
            <a:endParaRPr lang="pl-PL" sz="2400" dirty="0" smtClean="0">
              <a:solidFill>
                <a:srgbClr val="002060"/>
              </a:solidFill>
            </a:endParaRPr>
          </a:p>
          <a:p>
            <a:endParaRPr lang="pl-PL" sz="2400" dirty="0" smtClean="0">
              <a:solidFill>
                <a:srgbClr val="002060"/>
              </a:solidFill>
            </a:endParaRPr>
          </a:p>
          <a:p>
            <a:endParaRPr lang="pl-PL" sz="2400" dirty="0" smtClean="0">
              <a:solidFill>
                <a:srgbClr val="002060"/>
              </a:solidFill>
            </a:endParaRPr>
          </a:p>
          <a:p>
            <a:endParaRPr lang="pl-PL" sz="2400" dirty="0" smtClean="0">
              <a:solidFill>
                <a:srgbClr val="002060"/>
              </a:solidFill>
            </a:endParaRPr>
          </a:p>
          <a:p>
            <a:endParaRPr lang="pl-PL" sz="2400" dirty="0" smtClean="0">
              <a:solidFill>
                <a:srgbClr val="002060"/>
              </a:solidFill>
            </a:endParaRPr>
          </a:p>
          <a:p>
            <a:endParaRPr lang="pl-PL" sz="2400" dirty="0" smtClean="0">
              <a:solidFill>
                <a:srgbClr val="002060"/>
              </a:solidFill>
            </a:endParaRPr>
          </a:p>
          <a:p>
            <a:endParaRPr lang="pl-PL" sz="2400" dirty="0" smtClean="0">
              <a:solidFill>
                <a:srgbClr val="002060"/>
              </a:solidFill>
            </a:endParaRPr>
          </a:p>
          <a:p>
            <a:endParaRPr lang="pl-PL" sz="2400" dirty="0" smtClean="0">
              <a:solidFill>
                <a:srgbClr val="002060"/>
              </a:solidFill>
            </a:endParaRPr>
          </a:p>
          <a:p>
            <a:endParaRPr lang="pl-PL" sz="2400" dirty="0" smtClean="0">
              <a:solidFill>
                <a:srgbClr val="002060"/>
              </a:solidFill>
            </a:endParaRPr>
          </a:p>
          <a:p>
            <a:r>
              <a:rPr lang="pl-PL" sz="2800" b="1" dirty="0" smtClean="0">
                <a:solidFill>
                  <a:srgbClr val="002060"/>
                </a:solidFill>
              </a:rPr>
              <a:t>S. Mrożek „Tango”</a:t>
            </a:r>
          </a:p>
          <a:p>
            <a:r>
              <a:rPr lang="pl-PL" sz="2400" dirty="0" smtClean="0">
                <a:solidFill>
                  <a:srgbClr val="002060"/>
                </a:solidFill>
              </a:rPr>
              <a:t>Teatr absurdu; groteska;</a:t>
            </a:r>
          </a:p>
          <a:p>
            <a:r>
              <a:rPr lang="pl-PL" sz="2400" dirty="0" smtClean="0">
                <a:solidFill>
                  <a:srgbClr val="002060"/>
                </a:solidFill>
              </a:rPr>
              <a:t>odwrócony konflikt pokoleń;</a:t>
            </a:r>
          </a:p>
          <a:p>
            <a:r>
              <a:rPr lang="pl-PL" sz="2400" dirty="0" smtClean="0">
                <a:solidFill>
                  <a:srgbClr val="002060"/>
                </a:solidFill>
              </a:rPr>
              <a:t>Dramat rodzinny;</a:t>
            </a:r>
          </a:p>
          <a:p>
            <a:r>
              <a:rPr lang="pl-PL" sz="2400" dirty="0" smtClean="0">
                <a:solidFill>
                  <a:srgbClr val="002060"/>
                </a:solidFill>
              </a:rPr>
              <a:t>Upadek wartości;</a:t>
            </a:r>
          </a:p>
          <a:p>
            <a:r>
              <a:rPr lang="pl-PL" sz="2400" dirty="0" smtClean="0">
                <a:solidFill>
                  <a:srgbClr val="002060"/>
                </a:solidFill>
              </a:rPr>
              <a:t>Kryzys inteligencji;</a:t>
            </a:r>
          </a:p>
          <a:p>
            <a:r>
              <a:rPr lang="pl-PL" sz="2400" dirty="0" smtClean="0">
                <a:solidFill>
                  <a:srgbClr val="002060"/>
                </a:solidFill>
              </a:rPr>
              <a:t>Bunt; </a:t>
            </a:r>
          </a:p>
          <a:p>
            <a:r>
              <a:rPr lang="pl-PL" sz="2400" dirty="0" smtClean="0">
                <a:solidFill>
                  <a:srgbClr val="002060"/>
                </a:solidFill>
              </a:rPr>
              <a:t>Jak rodzi się totalitaryzm.</a:t>
            </a:r>
          </a:p>
          <a:p>
            <a:r>
              <a:rPr lang="pl-PL" sz="2400" dirty="0" smtClean="0">
                <a:solidFill>
                  <a:srgbClr val="002060"/>
                </a:solidFill>
              </a:rPr>
              <a:t>Motyw tańca. </a:t>
            </a:r>
          </a:p>
          <a:p>
            <a:r>
              <a:rPr lang="pl-PL" sz="2400" dirty="0" smtClean="0">
                <a:solidFill>
                  <a:srgbClr val="002060"/>
                </a:solidFill>
              </a:rPr>
              <a:t>Władza;</a:t>
            </a:r>
          </a:p>
          <a:p>
            <a:r>
              <a:rPr lang="pl-PL" sz="2400" dirty="0" smtClean="0">
                <a:solidFill>
                  <a:srgbClr val="002060"/>
                </a:solidFill>
              </a:rPr>
              <a:t>Funkcja sztuki;</a:t>
            </a:r>
          </a:p>
          <a:p>
            <a:r>
              <a:rPr lang="pl-PL" sz="2400" dirty="0" smtClean="0">
                <a:solidFill>
                  <a:srgbClr val="002060"/>
                </a:solidFill>
              </a:rPr>
              <a:t>Konteksty literackie, zob. „Wesele”.</a:t>
            </a:r>
          </a:p>
          <a:p>
            <a:endParaRPr lang="pl-PL" sz="2400" dirty="0" smtClean="0">
              <a:solidFill>
                <a:srgbClr val="002060"/>
              </a:solidFill>
            </a:endParaRPr>
          </a:p>
          <a:p>
            <a:endParaRPr lang="pl-PL" sz="2400" dirty="0" smtClean="0">
              <a:solidFill>
                <a:srgbClr val="002060"/>
              </a:solidFill>
            </a:endParaRPr>
          </a:p>
          <a:p>
            <a:pPr algn="ctr"/>
            <a:endParaRPr lang="pl-PL" sz="2400" dirty="0" smtClean="0">
              <a:solidFill>
                <a:srgbClr val="002060"/>
              </a:solidFill>
            </a:endParaRPr>
          </a:p>
          <a:p>
            <a:pPr algn="ctr"/>
            <a:endParaRPr lang="pl-PL" sz="2400" dirty="0" smtClean="0">
              <a:solidFill>
                <a:srgbClr val="002060"/>
              </a:solidFill>
            </a:endParaRPr>
          </a:p>
          <a:p>
            <a:pPr algn="ctr"/>
            <a:endParaRPr lang="pl-PL" sz="2400" dirty="0" smtClean="0">
              <a:solidFill>
                <a:srgbClr val="002060"/>
              </a:solidFill>
            </a:endParaRPr>
          </a:p>
          <a:p>
            <a:pPr algn="ctr"/>
            <a:endParaRPr lang="pl-PL" sz="2400" dirty="0" smtClean="0">
              <a:solidFill>
                <a:srgbClr val="002060"/>
              </a:solidFill>
            </a:endParaRPr>
          </a:p>
          <a:p>
            <a:pPr algn="ctr"/>
            <a:endParaRPr lang="pl-PL" sz="2400" dirty="0" smtClean="0">
              <a:solidFill>
                <a:srgbClr val="002060"/>
              </a:solidFill>
            </a:endParaRPr>
          </a:p>
          <a:p>
            <a:pPr algn="ctr"/>
            <a:endParaRPr lang="pl-PL" sz="2400" dirty="0" smtClean="0">
              <a:solidFill>
                <a:srgbClr val="002060"/>
              </a:solidFill>
            </a:endParaRPr>
          </a:p>
          <a:p>
            <a:pPr algn="ctr"/>
            <a:endParaRPr lang="pl-PL" sz="2400" dirty="0" smtClean="0">
              <a:solidFill>
                <a:srgbClr val="002060"/>
              </a:solidFill>
            </a:endParaRPr>
          </a:p>
          <a:p>
            <a:pPr algn="ctr"/>
            <a:endParaRPr lang="pl-PL" sz="2400" dirty="0" smtClean="0">
              <a:solidFill>
                <a:srgbClr val="002060"/>
              </a:solidFill>
            </a:endParaRPr>
          </a:p>
          <a:p>
            <a:pPr algn="ctr"/>
            <a:endParaRPr lang="pl-PL" sz="2400" dirty="0" smtClean="0">
              <a:solidFill>
                <a:srgbClr val="002060"/>
              </a:solidFill>
            </a:endParaRPr>
          </a:p>
          <a:p>
            <a:pPr algn="ctr"/>
            <a:endParaRPr lang="pl-PL" sz="2400" dirty="0" smtClean="0">
              <a:solidFill>
                <a:srgbClr val="002060"/>
              </a:solidFill>
            </a:endParaRPr>
          </a:p>
          <a:p>
            <a:pPr algn="ctr"/>
            <a:endParaRPr lang="pl-PL" sz="2400" dirty="0" smtClean="0">
              <a:solidFill>
                <a:srgbClr val="002060"/>
              </a:solidFill>
            </a:endParaRPr>
          </a:p>
          <a:p>
            <a:pPr algn="ctr"/>
            <a:r>
              <a:rPr lang="pl-PL" sz="2400" dirty="0" smtClean="0">
                <a:solidFill>
                  <a:srgbClr val="002060"/>
                </a:solidFill>
              </a:rPr>
              <a:t> </a:t>
            </a:r>
            <a:endParaRPr lang="pl-PL" sz="2400" dirty="0">
              <a:solidFill>
                <a:srgbClr val="002060"/>
              </a:solidFill>
            </a:endParaRPr>
          </a:p>
        </p:txBody>
      </p:sp>
      <p:sp>
        <p:nvSpPr>
          <p:cNvPr id="4" name="Prostokąt zaokrąglony 3"/>
          <p:cNvSpPr/>
          <p:nvPr/>
        </p:nvSpPr>
        <p:spPr>
          <a:xfrm>
            <a:off x="6871063" y="457201"/>
            <a:ext cx="4689566" cy="9797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dirty="0" smtClean="0">
              <a:solidFill>
                <a:schemeClr val="tx1"/>
              </a:solidFill>
            </a:endParaRPr>
          </a:p>
          <a:p>
            <a:pPr algn="ctr"/>
            <a:r>
              <a:rPr lang="pl-PL" sz="2000" dirty="0" smtClean="0">
                <a:solidFill>
                  <a:schemeClr val="tx1"/>
                </a:solidFill>
              </a:rPr>
              <a:t>Bohaterowie: Eugenia, Eugeniusz, Eleonora, Stomil, Artur, Ala, Edek </a:t>
            </a:r>
          </a:p>
          <a:p>
            <a:pPr algn="ctr"/>
            <a:endParaRPr lang="pl-PL" dirty="0" smtClean="0">
              <a:solidFill>
                <a:schemeClr val="tx1"/>
              </a:solidFill>
            </a:endParaRPr>
          </a:p>
          <a:p>
            <a:pPr algn="ctr"/>
            <a:endParaRPr lang="pl-PL" dirty="0">
              <a:solidFill>
                <a:schemeClr val="tx1"/>
              </a:solidFill>
            </a:endParaRPr>
          </a:p>
        </p:txBody>
      </p:sp>
      <p:sp>
        <p:nvSpPr>
          <p:cNvPr id="5" name="Prostokąt zaokrąglony 4"/>
          <p:cNvSpPr/>
          <p:nvPr/>
        </p:nvSpPr>
        <p:spPr>
          <a:xfrm>
            <a:off x="5094514" y="1724296"/>
            <a:ext cx="6335485" cy="301751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dirty="0" smtClean="0">
                <a:solidFill>
                  <a:schemeClr val="tx1"/>
                </a:solidFill>
              </a:rPr>
              <a:t>Artur: </a:t>
            </a:r>
            <a:br>
              <a:rPr lang="pl-PL" sz="2000" dirty="0" smtClean="0">
                <a:solidFill>
                  <a:schemeClr val="tx1"/>
                </a:solidFill>
              </a:rPr>
            </a:br>
            <a:r>
              <a:rPr lang="pl-PL" sz="2000" i="1" dirty="0" smtClean="0">
                <a:solidFill>
                  <a:schemeClr val="tx1"/>
                </a:solidFill>
              </a:rPr>
              <a:t>Czy ojciec nie rozumie, że odebraliście mi ostatnią szansę? Tak długo byliście antykonformistami, </a:t>
            </a:r>
            <a:br>
              <a:rPr lang="pl-PL" sz="2000" i="1" dirty="0" smtClean="0">
                <a:solidFill>
                  <a:schemeClr val="tx1"/>
                </a:solidFill>
              </a:rPr>
            </a:br>
            <a:r>
              <a:rPr lang="pl-PL" sz="2000" i="1" dirty="0" smtClean="0">
                <a:solidFill>
                  <a:schemeClr val="tx1"/>
                </a:solidFill>
              </a:rPr>
              <a:t>aż wreszcie upadły ostatnie normy, przeciw którym można się było jeszcze buntować. Dla mnie nie zostawiliście już nic, </a:t>
            </a:r>
            <a:r>
              <a:rPr lang="pl-PL" sz="2000" i="1" dirty="0" err="1" smtClean="0">
                <a:solidFill>
                  <a:schemeClr val="tx1"/>
                </a:solidFill>
              </a:rPr>
              <a:t>nic</a:t>
            </a:r>
            <a:r>
              <a:rPr lang="pl-PL" sz="2000" i="1" dirty="0" smtClean="0">
                <a:solidFill>
                  <a:schemeClr val="tx1"/>
                </a:solidFill>
              </a:rPr>
              <a:t>! Brak norm stał się waszą normą. A ja mogę się buntować tylko przeciw wam, czyli przeciwko waszemu </a:t>
            </a:r>
            <a:r>
              <a:rPr lang="pl-PL" sz="2000" i="1" dirty="0" err="1" smtClean="0">
                <a:solidFill>
                  <a:schemeClr val="tx1"/>
                </a:solidFill>
              </a:rPr>
              <a:t>rozpasaniu.</a:t>
            </a:r>
            <a:r>
              <a:rPr lang="pl-PL" dirty="0" err="1" smtClean="0"/>
              <a:t>przeciw</a:t>
            </a:r>
            <a:r>
              <a:rPr lang="pl-PL" dirty="0" smtClean="0"/>
              <a:t> wam, czyli przeciwko waszemu rozpasaniu.</a:t>
            </a:r>
            <a:endParaRPr lang="pl-PL" dirty="0"/>
          </a:p>
        </p:txBody>
      </p:sp>
      <p:sp>
        <p:nvSpPr>
          <p:cNvPr id="6" name="Prostokąt zaokrąglony 5"/>
          <p:cNvSpPr/>
          <p:nvPr/>
        </p:nvSpPr>
        <p:spPr>
          <a:xfrm>
            <a:off x="5329645" y="4807130"/>
            <a:ext cx="6113417" cy="165898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dirty="0" smtClean="0"/>
              <a:t>Edek: </a:t>
            </a:r>
            <a:br>
              <a:rPr lang="pl-PL" sz="2800" dirty="0" smtClean="0"/>
            </a:br>
            <a:r>
              <a:rPr lang="pl-PL" sz="2800" i="1" dirty="0" smtClean="0"/>
              <a:t>Teraz moja kolej. </a:t>
            </a:r>
            <a:br>
              <a:rPr lang="pl-PL" sz="2800" i="1" dirty="0" smtClean="0"/>
            </a:br>
            <a:r>
              <a:rPr lang="pl-PL" sz="2800" i="1" dirty="0" smtClean="0"/>
              <a:t>Wy  będziecie mnie słuchać</a:t>
            </a:r>
            <a:r>
              <a:rPr lang="pl-PL" i="1" dirty="0" smtClean="0"/>
              <a:t>. </a:t>
            </a:r>
            <a:endParaRPr lang="pl-PL"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stretch>
            <a:fillRect/>
          </a:stretch>
        </p:blipFill>
        <p:spPr>
          <a:xfrm>
            <a:off x="459351" y="1052774"/>
            <a:ext cx="5303094" cy="3709008"/>
          </a:xfrm>
          <a:prstGeom prst="rect">
            <a:avLst/>
          </a:prstGeom>
        </p:spPr>
      </p:pic>
      <p:sp>
        <p:nvSpPr>
          <p:cNvPr id="3" name="Skos 2"/>
          <p:cNvSpPr/>
          <p:nvPr/>
        </p:nvSpPr>
        <p:spPr>
          <a:xfrm>
            <a:off x="5287992" y="267419"/>
            <a:ext cx="6745857" cy="6211019"/>
          </a:xfrm>
          <a:prstGeom prst="bevel">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600" dirty="0" smtClean="0"/>
              <a:t>„Tu otwierał się inny, odrębny świat, do niczego niepodobny; tu panowały inne, odrębne prawa, inne obyczaje, inne nawyki i odruchy; tu trwał martwy za życia dom...” </a:t>
            </a:r>
            <a:endParaRPr lang="pl-PL" sz="3600" dirty="0"/>
          </a:p>
        </p:txBody>
      </p:sp>
      <p:sp>
        <p:nvSpPr>
          <p:cNvPr id="4" name="Prostokąt zaokrąglony 3"/>
          <p:cNvSpPr/>
          <p:nvPr/>
        </p:nvSpPr>
        <p:spPr>
          <a:xfrm>
            <a:off x="0" y="5106390"/>
            <a:ext cx="5213268" cy="914400"/>
          </a:xfrm>
          <a:prstGeom prst="roundRect">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hlinkClick r:id="rId3"/>
              </a:rPr>
              <a:t>https://www.google.com/search?q=jercewo+ob%C3%B3z&amp;oq=jercewo+&amp;aqs=chrome.1.69i57j0l7.7994j0j8&amp;sourceid=chrome&amp;ie=UTF-8</a:t>
            </a:r>
            <a:endParaRPr lang="pl-PL" dirty="0"/>
          </a:p>
        </p:txBody>
      </p:sp>
      <p:sp>
        <p:nvSpPr>
          <p:cNvPr id="5" name="Prostokąt zaokrąglony 4"/>
          <p:cNvSpPr/>
          <p:nvPr/>
        </p:nvSpPr>
        <p:spPr>
          <a:xfrm>
            <a:off x="261257" y="248194"/>
            <a:ext cx="478100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G. Herling-Grudziński, </a:t>
            </a:r>
            <a:r>
              <a:rPr lang="pl-PL" i="1" dirty="0" smtClean="0"/>
              <a:t>Inny świat</a:t>
            </a:r>
            <a:endParaRPr lang="pl-PL" dirty="0"/>
          </a:p>
        </p:txBody>
      </p:sp>
    </p:spTree>
    <p:extLst>
      <p:ext uri="{BB962C8B-B14F-4D97-AF65-F5344CB8AC3E}">
        <p14:creationId xmlns:p14="http://schemas.microsoft.com/office/powerpoint/2010/main" val="30541064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wój poziomy 1"/>
          <p:cNvSpPr/>
          <p:nvPr/>
        </p:nvSpPr>
        <p:spPr>
          <a:xfrm>
            <a:off x="418012" y="509452"/>
            <a:ext cx="5042262" cy="1033272"/>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dirty="0" smtClean="0">
                <a:solidFill>
                  <a:srgbClr val="002060"/>
                </a:solidFill>
              </a:rPr>
              <a:t>Inne ważne utwory – c.d.</a:t>
            </a:r>
            <a:endParaRPr lang="pl-PL" sz="2800" dirty="0">
              <a:solidFill>
                <a:srgbClr val="002060"/>
              </a:solidFill>
            </a:endParaRPr>
          </a:p>
        </p:txBody>
      </p:sp>
      <p:sp>
        <p:nvSpPr>
          <p:cNvPr id="3" name="Prostokąt zaokrąglony 2"/>
          <p:cNvSpPr/>
          <p:nvPr/>
        </p:nvSpPr>
        <p:spPr>
          <a:xfrm>
            <a:off x="365759" y="1933303"/>
            <a:ext cx="4467498"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dirty="0" smtClean="0">
                <a:solidFill>
                  <a:srgbClr val="002060"/>
                </a:solidFill>
              </a:rPr>
              <a:t>A. Camus, </a:t>
            </a:r>
            <a:r>
              <a:rPr lang="pl-PL" sz="2400" i="1" dirty="0" smtClean="0">
                <a:solidFill>
                  <a:srgbClr val="002060"/>
                </a:solidFill>
              </a:rPr>
              <a:t>Dżuma</a:t>
            </a:r>
            <a:endParaRPr lang="pl-PL" sz="2400" i="1" dirty="0">
              <a:solidFill>
                <a:srgbClr val="002060"/>
              </a:solidFill>
            </a:endParaRPr>
          </a:p>
        </p:txBody>
      </p:sp>
      <p:cxnSp>
        <p:nvCxnSpPr>
          <p:cNvPr id="5" name="Łącznik prosty ze strzałką 4"/>
          <p:cNvCxnSpPr/>
          <p:nvPr/>
        </p:nvCxnSpPr>
        <p:spPr>
          <a:xfrm flipV="1">
            <a:off x="5185954" y="1606731"/>
            <a:ext cx="1097280" cy="6792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Prostokąt zaokrąglony 6"/>
          <p:cNvSpPr/>
          <p:nvPr/>
        </p:nvSpPr>
        <p:spPr>
          <a:xfrm>
            <a:off x="6466113" y="561703"/>
            <a:ext cx="4088676" cy="19202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dirty="0" smtClean="0">
                <a:solidFill>
                  <a:srgbClr val="002060"/>
                </a:solidFill>
              </a:rPr>
              <a:t>Oran, czas – 194.</a:t>
            </a:r>
          </a:p>
          <a:p>
            <a:pPr algn="ctr"/>
            <a:r>
              <a:rPr lang="pl-PL" sz="2000" dirty="0" smtClean="0">
                <a:solidFill>
                  <a:srgbClr val="002060"/>
                </a:solidFill>
              </a:rPr>
              <a:t>Parabola;</a:t>
            </a:r>
          </a:p>
          <a:p>
            <a:pPr algn="ctr"/>
            <a:r>
              <a:rPr lang="pl-PL" sz="2000" dirty="0" smtClean="0">
                <a:solidFill>
                  <a:srgbClr val="002060"/>
                </a:solidFill>
              </a:rPr>
              <a:t>Bernard </a:t>
            </a:r>
            <a:r>
              <a:rPr lang="pl-PL" sz="2000" dirty="0" err="1" smtClean="0">
                <a:solidFill>
                  <a:srgbClr val="002060"/>
                </a:solidFill>
              </a:rPr>
              <a:t>Rieux</a:t>
            </a:r>
            <a:r>
              <a:rPr lang="pl-PL" sz="2000" dirty="0" smtClean="0">
                <a:solidFill>
                  <a:srgbClr val="002060"/>
                </a:solidFill>
              </a:rPr>
              <a:t>,</a:t>
            </a:r>
          </a:p>
          <a:p>
            <a:pPr algn="ctr"/>
            <a:r>
              <a:rPr lang="pl-PL" sz="2000" dirty="0" smtClean="0">
                <a:solidFill>
                  <a:srgbClr val="002060"/>
                </a:solidFill>
              </a:rPr>
              <a:t>Jean </a:t>
            </a:r>
            <a:r>
              <a:rPr lang="pl-PL" sz="2000" dirty="0" err="1" smtClean="0">
                <a:solidFill>
                  <a:srgbClr val="002060"/>
                </a:solidFill>
              </a:rPr>
              <a:t>Tarrou</a:t>
            </a:r>
            <a:r>
              <a:rPr lang="pl-PL" sz="2000" dirty="0" smtClean="0">
                <a:solidFill>
                  <a:srgbClr val="002060"/>
                </a:solidFill>
              </a:rPr>
              <a:t>, </a:t>
            </a:r>
          </a:p>
          <a:p>
            <a:pPr algn="ctr"/>
            <a:r>
              <a:rPr lang="pl-PL" sz="2000" dirty="0" smtClean="0">
                <a:solidFill>
                  <a:srgbClr val="002060"/>
                </a:solidFill>
              </a:rPr>
              <a:t>Raymond </a:t>
            </a:r>
            <a:r>
              <a:rPr lang="pl-PL" sz="2000" dirty="0" err="1" smtClean="0">
                <a:solidFill>
                  <a:srgbClr val="002060"/>
                </a:solidFill>
              </a:rPr>
              <a:t>Rambert</a:t>
            </a:r>
            <a:r>
              <a:rPr lang="pl-PL" sz="2000" dirty="0" smtClean="0">
                <a:solidFill>
                  <a:srgbClr val="002060"/>
                </a:solidFill>
              </a:rPr>
              <a:t>,</a:t>
            </a:r>
          </a:p>
          <a:p>
            <a:pPr algn="ctr"/>
            <a:r>
              <a:rPr lang="pl-PL" sz="2000" dirty="0" smtClean="0">
                <a:solidFill>
                  <a:srgbClr val="002060"/>
                </a:solidFill>
              </a:rPr>
              <a:t>Ojciec </a:t>
            </a:r>
            <a:r>
              <a:rPr lang="pl-PL" sz="2000" dirty="0" err="1" smtClean="0">
                <a:solidFill>
                  <a:srgbClr val="002060"/>
                </a:solidFill>
              </a:rPr>
              <a:t>Paneloux</a:t>
            </a:r>
            <a:endParaRPr lang="pl-PL" sz="2000" dirty="0">
              <a:solidFill>
                <a:srgbClr val="002060"/>
              </a:solidFill>
            </a:endParaRPr>
          </a:p>
        </p:txBody>
      </p:sp>
      <p:cxnSp>
        <p:nvCxnSpPr>
          <p:cNvPr id="9" name="Łącznik prosty ze strzałką 8"/>
          <p:cNvCxnSpPr/>
          <p:nvPr/>
        </p:nvCxnSpPr>
        <p:spPr>
          <a:xfrm>
            <a:off x="5146766" y="2782389"/>
            <a:ext cx="1580606" cy="2090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Prostokąt zaokrąglony 9"/>
          <p:cNvSpPr/>
          <p:nvPr/>
        </p:nvSpPr>
        <p:spPr>
          <a:xfrm>
            <a:off x="6753496" y="2795451"/>
            <a:ext cx="3762103" cy="24296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i="1" dirty="0" smtClean="0">
                <a:solidFill>
                  <a:schemeClr val="tx1"/>
                </a:solidFill>
              </a:rPr>
              <a:t>Bakcyl dżumy nigdy nie umiera. </a:t>
            </a:r>
            <a:endParaRPr lang="pl-PL" sz="3200" i="1" dirty="0">
              <a:solidFill>
                <a:schemeClr val="tx1"/>
              </a:solidFill>
            </a:endParaRPr>
          </a:p>
        </p:txBody>
      </p:sp>
      <p:sp>
        <p:nvSpPr>
          <p:cNvPr id="12" name="Prostokąt zaokrąglony 11"/>
          <p:cNvSpPr/>
          <p:nvPr/>
        </p:nvSpPr>
        <p:spPr>
          <a:xfrm>
            <a:off x="496389" y="3252651"/>
            <a:ext cx="4767942" cy="16067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i="1" dirty="0" smtClean="0">
                <a:solidFill>
                  <a:srgbClr val="002060"/>
                </a:solidFill>
              </a:rPr>
              <a:t>W ludziach więcej rzeczy zasługuje na podziw niż na pogardę. </a:t>
            </a:r>
            <a:endParaRPr lang="pl-PL" sz="3200" i="1" dirty="0">
              <a:solidFill>
                <a:srgbClr val="002060"/>
              </a:solidFill>
            </a:endParaRPr>
          </a:p>
        </p:txBody>
      </p:sp>
      <p:cxnSp>
        <p:nvCxnSpPr>
          <p:cNvPr id="14" name="Łącznik prosty ze strzałką 13"/>
          <p:cNvCxnSpPr/>
          <p:nvPr/>
        </p:nvCxnSpPr>
        <p:spPr>
          <a:xfrm>
            <a:off x="2312126" y="2860766"/>
            <a:ext cx="143691" cy="3135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Prostokąt zaokrąglony 17"/>
          <p:cNvSpPr/>
          <p:nvPr/>
        </p:nvSpPr>
        <p:spPr>
          <a:xfrm>
            <a:off x="836023" y="5499463"/>
            <a:ext cx="5917474" cy="914400"/>
          </a:xfrm>
          <a:prstGeom prst="roundRect">
            <a:avLst>
              <a:gd name="adj" fmla="val 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i="1" dirty="0" smtClean="0">
                <a:solidFill>
                  <a:srgbClr val="0070C0"/>
                </a:solidFill>
              </a:rPr>
              <a:t>Podczas dżumy nie ma wysp. </a:t>
            </a:r>
            <a:endParaRPr lang="pl-PL" sz="3200" i="1" dirty="0">
              <a:solidFill>
                <a:srgbClr val="0070C0"/>
              </a:solidFill>
            </a:endParaRPr>
          </a:p>
        </p:txBody>
      </p:sp>
      <p:cxnSp>
        <p:nvCxnSpPr>
          <p:cNvPr id="20" name="Łącznik prosty ze strzałką 19"/>
          <p:cNvCxnSpPr/>
          <p:nvPr/>
        </p:nvCxnSpPr>
        <p:spPr>
          <a:xfrm>
            <a:off x="5029202" y="2547257"/>
            <a:ext cx="914398" cy="27954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Prostokąt zaokrąglony 22"/>
          <p:cNvSpPr/>
          <p:nvPr/>
        </p:nvSpPr>
        <p:spPr>
          <a:xfrm>
            <a:off x="7615645" y="5473337"/>
            <a:ext cx="3187338" cy="914400"/>
          </a:xfrm>
          <a:prstGeom prst="roundRect">
            <a:avLst/>
          </a:prstGeom>
          <a:solidFill>
            <a:schemeClr val="tx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dirty="0" smtClean="0">
                <a:solidFill>
                  <a:srgbClr val="002060"/>
                </a:solidFill>
              </a:rPr>
              <a:t>Przemyśl. </a:t>
            </a:r>
            <a:endParaRPr lang="pl-PL" sz="2400" dirty="0">
              <a:solidFill>
                <a:srgbClr val="00206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zaokrąglony 1"/>
          <p:cNvSpPr/>
          <p:nvPr/>
        </p:nvSpPr>
        <p:spPr>
          <a:xfrm>
            <a:off x="574764" y="431074"/>
            <a:ext cx="11038116" cy="62179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3200" u="sng" dirty="0" smtClean="0">
              <a:solidFill>
                <a:srgbClr val="0070C0"/>
              </a:solidFill>
            </a:endParaRPr>
          </a:p>
          <a:p>
            <a:pPr algn="ctr"/>
            <a:endParaRPr lang="pl-PL" sz="3200" u="sng" dirty="0" smtClean="0">
              <a:solidFill>
                <a:srgbClr val="0070C0"/>
              </a:solidFill>
            </a:endParaRPr>
          </a:p>
          <a:p>
            <a:pPr algn="ctr"/>
            <a:endParaRPr lang="pl-PL" sz="3200" u="sng" dirty="0" smtClean="0">
              <a:solidFill>
                <a:srgbClr val="0070C0"/>
              </a:solidFill>
            </a:endParaRPr>
          </a:p>
          <a:p>
            <a:r>
              <a:rPr lang="pl-PL" sz="3200" u="sng" dirty="0" smtClean="0">
                <a:solidFill>
                  <a:srgbClr val="0070C0"/>
                </a:solidFill>
              </a:rPr>
              <a:t>Warto przeczytać:</a:t>
            </a:r>
          </a:p>
          <a:p>
            <a:r>
              <a:rPr lang="pl-PL" sz="3200" dirty="0" smtClean="0">
                <a:solidFill>
                  <a:srgbClr val="0070C0"/>
                </a:solidFill>
              </a:rPr>
              <a:t>M. Bułhakow, </a:t>
            </a:r>
            <a:r>
              <a:rPr lang="pl-PL" sz="3200" i="1" dirty="0" smtClean="0">
                <a:solidFill>
                  <a:srgbClr val="0070C0"/>
                </a:solidFill>
              </a:rPr>
              <a:t>Mistrz i Małgorzata</a:t>
            </a:r>
            <a:r>
              <a:rPr lang="pl-PL" sz="3200" dirty="0" smtClean="0">
                <a:solidFill>
                  <a:srgbClr val="0070C0"/>
                </a:solidFill>
              </a:rPr>
              <a:t>, </a:t>
            </a:r>
          </a:p>
          <a:p>
            <a:r>
              <a:rPr lang="pl-PL" sz="3200" dirty="0" smtClean="0">
                <a:solidFill>
                  <a:srgbClr val="0070C0"/>
                </a:solidFill>
              </a:rPr>
              <a:t>G. Orwell, </a:t>
            </a:r>
            <a:r>
              <a:rPr lang="pl-PL" sz="3200" i="1" dirty="0" smtClean="0">
                <a:solidFill>
                  <a:srgbClr val="0070C0"/>
                </a:solidFill>
              </a:rPr>
              <a:t>Rok 1984, Folwark zwierzęcy</a:t>
            </a:r>
            <a:r>
              <a:rPr lang="pl-PL" sz="3200" dirty="0" smtClean="0">
                <a:solidFill>
                  <a:srgbClr val="0070C0"/>
                </a:solidFill>
              </a:rPr>
              <a:t>,</a:t>
            </a:r>
          </a:p>
          <a:p>
            <a:r>
              <a:rPr lang="pl-PL" sz="3200" dirty="0" smtClean="0">
                <a:solidFill>
                  <a:srgbClr val="0070C0"/>
                </a:solidFill>
              </a:rPr>
              <a:t>F. Kafka, </a:t>
            </a:r>
            <a:r>
              <a:rPr lang="pl-PL" sz="3200" i="1" dirty="0" smtClean="0">
                <a:solidFill>
                  <a:srgbClr val="0070C0"/>
                </a:solidFill>
              </a:rPr>
              <a:t>Proces</a:t>
            </a:r>
            <a:r>
              <a:rPr lang="pl-PL" sz="3200" dirty="0" smtClean="0">
                <a:solidFill>
                  <a:srgbClr val="0070C0"/>
                </a:solidFill>
              </a:rPr>
              <a:t>,</a:t>
            </a:r>
          </a:p>
          <a:p>
            <a:r>
              <a:rPr lang="pl-PL" sz="3200" dirty="0" smtClean="0">
                <a:solidFill>
                  <a:srgbClr val="0070C0"/>
                </a:solidFill>
              </a:rPr>
              <a:t>E. Hemingway, </a:t>
            </a:r>
            <a:r>
              <a:rPr lang="pl-PL" sz="3200" i="1" dirty="0" smtClean="0">
                <a:solidFill>
                  <a:srgbClr val="0070C0"/>
                </a:solidFill>
              </a:rPr>
              <a:t>Komu bije dzwon</a:t>
            </a:r>
            <a:r>
              <a:rPr lang="pl-PL" sz="3200" dirty="0" smtClean="0">
                <a:solidFill>
                  <a:srgbClr val="0070C0"/>
                </a:solidFill>
              </a:rPr>
              <a:t>,</a:t>
            </a:r>
          </a:p>
          <a:p>
            <a:r>
              <a:rPr lang="pl-PL" sz="3200" dirty="0" smtClean="0">
                <a:solidFill>
                  <a:srgbClr val="0070C0"/>
                </a:solidFill>
              </a:rPr>
              <a:t>S. Beckett, </a:t>
            </a:r>
            <a:r>
              <a:rPr lang="pl-PL" sz="3200" i="1" dirty="0" smtClean="0">
                <a:solidFill>
                  <a:srgbClr val="0070C0"/>
                </a:solidFill>
              </a:rPr>
              <a:t>Czekając na Godota</a:t>
            </a:r>
            <a:r>
              <a:rPr lang="pl-PL" sz="3200" dirty="0" smtClean="0">
                <a:solidFill>
                  <a:srgbClr val="0070C0"/>
                </a:solidFill>
              </a:rPr>
              <a:t>,</a:t>
            </a:r>
          </a:p>
          <a:p>
            <a:r>
              <a:rPr lang="pl-PL" sz="3200" dirty="0" smtClean="0">
                <a:solidFill>
                  <a:srgbClr val="0070C0"/>
                </a:solidFill>
              </a:rPr>
              <a:t>U. Eco, </a:t>
            </a:r>
            <a:r>
              <a:rPr lang="pl-PL" sz="3200" i="1" dirty="0" smtClean="0">
                <a:solidFill>
                  <a:srgbClr val="0070C0"/>
                </a:solidFill>
              </a:rPr>
              <a:t>Imię róży</a:t>
            </a:r>
            <a:r>
              <a:rPr lang="pl-PL" sz="3200" dirty="0" smtClean="0">
                <a:solidFill>
                  <a:srgbClr val="0070C0"/>
                </a:solidFill>
              </a:rPr>
              <a:t>,</a:t>
            </a:r>
          </a:p>
          <a:p>
            <a:r>
              <a:rPr lang="pl-PL" sz="3200" dirty="0" smtClean="0">
                <a:solidFill>
                  <a:srgbClr val="0070C0"/>
                </a:solidFill>
              </a:rPr>
              <a:t>J. D. Salinger, </a:t>
            </a:r>
            <a:r>
              <a:rPr lang="pl-PL" sz="3200" i="1" dirty="0" smtClean="0">
                <a:solidFill>
                  <a:srgbClr val="0070C0"/>
                </a:solidFill>
              </a:rPr>
              <a:t>Buszujący w zbożu</a:t>
            </a:r>
            <a:r>
              <a:rPr lang="pl-PL" sz="3200" dirty="0" smtClean="0">
                <a:solidFill>
                  <a:srgbClr val="0070C0"/>
                </a:solidFill>
              </a:rPr>
              <a:t>, </a:t>
            </a:r>
          </a:p>
          <a:p>
            <a:r>
              <a:rPr lang="pl-PL" sz="3200" dirty="0" smtClean="0">
                <a:solidFill>
                  <a:srgbClr val="0070C0"/>
                </a:solidFill>
              </a:rPr>
              <a:t>J. Conrad, </a:t>
            </a:r>
            <a:r>
              <a:rPr lang="pl-PL" sz="3200" i="1" dirty="0" smtClean="0">
                <a:solidFill>
                  <a:srgbClr val="0070C0"/>
                </a:solidFill>
              </a:rPr>
              <a:t>Lord Jim</a:t>
            </a:r>
            <a:r>
              <a:rPr lang="pl-PL" sz="3200" dirty="0" smtClean="0">
                <a:solidFill>
                  <a:srgbClr val="0070C0"/>
                </a:solidFill>
              </a:rPr>
              <a:t>, </a:t>
            </a:r>
          </a:p>
          <a:p>
            <a:r>
              <a:rPr lang="pl-PL" sz="3200" dirty="0" smtClean="0">
                <a:solidFill>
                  <a:srgbClr val="0070C0"/>
                </a:solidFill>
              </a:rPr>
              <a:t>G. G. Marquez, </a:t>
            </a:r>
            <a:r>
              <a:rPr lang="pl-PL" sz="3200" i="1" dirty="0" smtClean="0">
                <a:solidFill>
                  <a:srgbClr val="0070C0"/>
                </a:solidFill>
              </a:rPr>
              <a:t>Sto lat samotności</a:t>
            </a:r>
            <a:r>
              <a:rPr lang="pl-PL" sz="3200" dirty="0" smtClean="0">
                <a:solidFill>
                  <a:srgbClr val="0070C0"/>
                </a:solidFill>
              </a:rPr>
              <a:t>,</a:t>
            </a:r>
          </a:p>
          <a:p>
            <a:r>
              <a:rPr lang="pl-PL" sz="3200" dirty="0" smtClean="0">
                <a:solidFill>
                  <a:srgbClr val="0070C0"/>
                </a:solidFill>
              </a:rPr>
              <a:t>J. Joyce, </a:t>
            </a:r>
            <a:r>
              <a:rPr lang="pl-PL" sz="3200" i="1" dirty="0" smtClean="0">
                <a:solidFill>
                  <a:srgbClr val="0070C0"/>
                </a:solidFill>
              </a:rPr>
              <a:t>Ulisses</a:t>
            </a:r>
            <a:r>
              <a:rPr lang="pl-PL" sz="3200" dirty="0" smtClean="0">
                <a:solidFill>
                  <a:srgbClr val="0070C0"/>
                </a:solidFill>
              </a:rPr>
              <a:t>, </a:t>
            </a:r>
          </a:p>
          <a:p>
            <a:r>
              <a:rPr lang="pl-PL" sz="3200" dirty="0" smtClean="0">
                <a:solidFill>
                  <a:srgbClr val="0070C0"/>
                </a:solidFill>
              </a:rPr>
              <a:t>A. Sołżenicyn, </a:t>
            </a:r>
            <a:r>
              <a:rPr lang="pl-PL" sz="3200" i="1" dirty="0" smtClean="0">
                <a:solidFill>
                  <a:srgbClr val="0070C0"/>
                </a:solidFill>
              </a:rPr>
              <a:t>Archipelag Gułag</a:t>
            </a:r>
            <a:r>
              <a:rPr lang="pl-PL" sz="3200" dirty="0" smtClean="0">
                <a:solidFill>
                  <a:srgbClr val="0070C0"/>
                </a:solidFill>
              </a:rPr>
              <a:t>.</a:t>
            </a:r>
          </a:p>
          <a:p>
            <a:pPr algn="ctr"/>
            <a:endParaRPr lang="pl-PL" sz="3200" dirty="0" smtClean="0">
              <a:solidFill>
                <a:srgbClr val="0070C0"/>
              </a:solidFill>
            </a:endParaRPr>
          </a:p>
          <a:p>
            <a:pPr algn="ctr"/>
            <a:endParaRPr lang="pl-PL" sz="3200" dirty="0" smtClean="0">
              <a:solidFill>
                <a:srgbClr val="0070C0"/>
              </a:solidFill>
            </a:endParaRPr>
          </a:p>
          <a:p>
            <a:pPr algn="ctr"/>
            <a:r>
              <a:rPr lang="pl-PL" sz="3200" dirty="0" smtClean="0">
                <a:solidFill>
                  <a:srgbClr val="0070C0"/>
                </a:solidFill>
              </a:rPr>
              <a:t> </a:t>
            </a:r>
            <a:endParaRPr lang="pl-PL" sz="3200" dirty="0">
              <a:solidFill>
                <a:srgbClr val="0070C0"/>
              </a:solidFill>
            </a:endParaRPr>
          </a:p>
        </p:txBody>
      </p:sp>
      <p:pic>
        <p:nvPicPr>
          <p:cNvPr id="3" name="Obraz 2" descr="Narracja, Historia, Sen, Powiedz, Bajki, Książki"/>
          <p:cNvPicPr/>
          <p:nvPr/>
        </p:nvPicPr>
        <p:blipFill>
          <a:blip r:embed="rId2" cstate="print"/>
          <a:srcRect/>
          <a:stretch>
            <a:fillRect/>
          </a:stretch>
        </p:blipFill>
        <p:spPr bwMode="auto">
          <a:xfrm>
            <a:off x="6988630" y="2357437"/>
            <a:ext cx="4728754" cy="259338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rotWithShape="1">
          <a:blip r:embed="rId2" cstate="print"/>
          <a:srcRect l="3937" t="4265" r="6199"/>
          <a:stretch/>
        </p:blipFill>
        <p:spPr>
          <a:xfrm>
            <a:off x="615965" y="270933"/>
            <a:ext cx="2101836" cy="2683934"/>
          </a:xfrm>
          <a:prstGeom prst="rect">
            <a:avLst/>
          </a:prstGeom>
        </p:spPr>
      </p:pic>
      <p:sp>
        <p:nvSpPr>
          <p:cNvPr id="3" name="Zwój poziomy 2"/>
          <p:cNvSpPr/>
          <p:nvPr/>
        </p:nvSpPr>
        <p:spPr>
          <a:xfrm>
            <a:off x="158765" y="2954867"/>
            <a:ext cx="3039533" cy="1033272"/>
          </a:xfrm>
          <a:prstGeom prst="horizont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solidFill>
                  <a:srgbClr val="002060"/>
                </a:solidFill>
              </a:rPr>
              <a:t>Krzysztof Kamil Baczyński</a:t>
            </a:r>
            <a:endParaRPr lang="pl-PL" dirty="0">
              <a:solidFill>
                <a:srgbClr val="002060"/>
              </a:solidFill>
            </a:endParaRPr>
          </a:p>
        </p:txBody>
      </p:sp>
      <p:sp>
        <p:nvSpPr>
          <p:cNvPr id="4" name="Prostokąt zaokrąglony 3"/>
          <p:cNvSpPr/>
          <p:nvPr/>
        </p:nvSpPr>
        <p:spPr>
          <a:xfrm>
            <a:off x="3297103" y="0"/>
            <a:ext cx="5689600" cy="139779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4800" dirty="0" smtClean="0">
                <a:solidFill>
                  <a:srgbClr val="C00000"/>
                </a:solidFill>
              </a:rPr>
              <a:t>Pokolenie Kolumbów</a:t>
            </a:r>
            <a:endParaRPr lang="pl-PL" sz="4800" dirty="0">
              <a:solidFill>
                <a:srgbClr val="C00000"/>
              </a:solidFill>
            </a:endParaRPr>
          </a:p>
        </p:txBody>
      </p:sp>
      <p:pic>
        <p:nvPicPr>
          <p:cNvPr id="6" name="Obraz 5"/>
          <p:cNvPicPr>
            <a:picLocks noChangeAspect="1"/>
          </p:cNvPicPr>
          <p:nvPr/>
        </p:nvPicPr>
        <p:blipFill>
          <a:blip r:embed="rId3" cstate="print"/>
          <a:stretch>
            <a:fillRect/>
          </a:stretch>
        </p:blipFill>
        <p:spPr>
          <a:xfrm>
            <a:off x="9414933" y="75774"/>
            <a:ext cx="2608141" cy="3793661"/>
          </a:xfrm>
          <a:prstGeom prst="rect">
            <a:avLst/>
          </a:prstGeom>
        </p:spPr>
      </p:pic>
      <p:sp>
        <p:nvSpPr>
          <p:cNvPr id="7" name="Zwój poziomy 6"/>
          <p:cNvSpPr/>
          <p:nvPr/>
        </p:nvSpPr>
        <p:spPr>
          <a:xfrm>
            <a:off x="558800" y="5401733"/>
            <a:ext cx="11176000" cy="1278773"/>
          </a:xfrm>
          <a:prstGeom prst="horizontalScrol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solidFill>
                  <a:srgbClr val="002060"/>
                </a:solidFill>
              </a:rPr>
              <a:t>Polecam: https://www.studocu.com/pl/document/uniwersytet-warminsko-mazurskie-w-olsztynie/literatura-wspolczesna/notatki-z-wykladu/krzysztof-kamil-baczynski/2295986/view</a:t>
            </a:r>
            <a:endParaRPr lang="pl-PL" dirty="0">
              <a:solidFill>
                <a:srgbClr val="002060"/>
              </a:solidFill>
            </a:endParaRPr>
          </a:p>
        </p:txBody>
      </p:sp>
      <p:sp>
        <p:nvSpPr>
          <p:cNvPr id="9" name="Prostokąt zaokrąglony 8"/>
          <p:cNvSpPr/>
          <p:nvPr/>
        </p:nvSpPr>
        <p:spPr>
          <a:xfrm>
            <a:off x="3559814" y="1479925"/>
            <a:ext cx="5090569" cy="420323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l-PL" sz="1400" dirty="0" smtClean="0">
              <a:solidFill>
                <a:schemeClr val="tx1"/>
              </a:solidFill>
              <a:effectLst/>
              <a:latin typeface="Times New Roman" panose="02020603050405020304" pitchFamily="18" charset="0"/>
              <a:ea typeface="Times New Roman" panose="02020603050405020304" pitchFamily="18" charset="0"/>
            </a:endParaRPr>
          </a:p>
          <a:p>
            <a:endParaRPr lang="pl-PL" sz="1400" dirty="0">
              <a:solidFill>
                <a:schemeClr val="tx1"/>
              </a:solidFill>
              <a:latin typeface="Times New Roman" panose="02020603050405020304" pitchFamily="18" charset="0"/>
              <a:ea typeface="Times New Roman" panose="02020603050405020304" pitchFamily="18" charset="0"/>
            </a:endParaRPr>
          </a:p>
          <a:p>
            <a:endParaRPr lang="pl-PL" sz="1400" dirty="0" smtClean="0">
              <a:solidFill>
                <a:schemeClr val="tx1"/>
              </a:solidFill>
              <a:effectLst/>
              <a:latin typeface="Times New Roman" panose="02020603050405020304" pitchFamily="18" charset="0"/>
              <a:ea typeface="Times New Roman" panose="02020603050405020304" pitchFamily="18" charset="0"/>
            </a:endParaRPr>
          </a:p>
          <a:p>
            <a:endParaRPr lang="pl-PL" sz="1400" dirty="0">
              <a:solidFill>
                <a:schemeClr val="tx1"/>
              </a:solidFill>
              <a:latin typeface="Times New Roman" panose="02020603050405020304" pitchFamily="18" charset="0"/>
              <a:ea typeface="Times New Roman" panose="02020603050405020304" pitchFamily="18" charset="0"/>
            </a:endParaRPr>
          </a:p>
          <a:p>
            <a:endParaRPr lang="pl-PL" sz="1400" dirty="0" smtClean="0">
              <a:solidFill>
                <a:schemeClr val="tx1"/>
              </a:solidFill>
              <a:effectLst/>
              <a:latin typeface="Times New Roman" panose="02020603050405020304" pitchFamily="18" charset="0"/>
              <a:ea typeface="Times New Roman" panose="02020603050405020304" pitchFamily="18" charset="0"/>
            </a:endParaRPr>
          </a:p>
          <a:p>
            <a:endParaRPr lang="pl-PL" sz="1400" dirty="0">
              <a:solidFill>
                <a:schemeClr val="tx1"/>
              </a:solidFill>
              <a:latin typeface="Times New Roman" panose="02020603050405020304" pitchFamily="18" charset="0"/>
              <a:ea typeface="Times New Roman" panose="02020603050405020304" pitchFamily="18" charset="0"/>
            </a:endParaRPr>
          </a:p>
          <a:p>
            <a:endParaRPr lang="pl-PL" sz="1400" dirty="0" smtClean="0">
              <a:solidFill>
                <a:schemeClr val="tx1"/>
              </a:solidFill>
              <a:effectLst/>
              <a:latin typeface="Times New Roman" panose="02020603050405020304" pitchFamily="18" charset="0"/>
              <a:ea typeface="Times New Roman" panose="02020603050405020304" pitchFamily="18" charset="0"/>
            </a:endParaRPr>
          </a:p>
          <a:p>
            <a:endParaRPr lang="pl-PL" sz="1400" dirty="0">
              <a:solidFill>
                <a:schemeClr val="tx1"/>
              </a:solidFill>
              <a:latin typeface="Times New Roman" panose="02020603050405020304" pitchFamily="18" charset="0"/>
              <a:ea typeface="Times New Roman" panose="02020603050405020304" pitchFamily="18" charset="0"/>
            </a:endParaRPr>
          </a:p>
          <a:p>
            <a:endParaRPr lang="pl-PL" sz="1400" dirty="0" smtClean="0">
              <a:solidFill>
                <a:schemeClr val="tx1"/>
              </a:solidFill>
              <a:effectLst/>
              <a:latin typeface="Times New Roman" panose="02020603050405020304" pitchFamily="18" charset="0"/>
              <a:ea typeface="Times New Roman" panose="02020603050405020304" pitchFamily="18" charset="0"/>
            </a:endParaRPr>
          </a:p>
          <a:p>
            <a:r>
              <a:rPr lang="pl-PL" sz="2000" i="1" dirty="0" smtClean="0">
                <a:solidFill>
                  <a:schemeClr val="tx1"/>
                </a:solidFill>
                <a:effectLst/>
                <a:latin typeface="Times New Roman" panose="02020603050405020304" pitchFamily="18" charset="0"/>
                <a:ea typeface="Times New Roman" panose="02020603050405020304" pitchFamily="18" charset="0"/>
              </a:rPr>
              <a:t>Pokolenie </a:t>
            </a:r>
          </a:p>
          <a:p>
            <a:r>
              <a:rPr lang="pl-PL" sz="2000" i="1" dirty="0" smtClean="0">
                <a:solidFill>
                  <a:schemeClr val="tx1"/>
                </a:solidFill>
                <a:effectLst/>
                <a:latin typeface="Times New Roman" panose="02020603050405020304" pitchFamily="18" charset="0"/>
                <a:ea typeface="Times New Roman" panose="02020603050405020304" pitchFamily="18" charset="0"/>
              </a:rPr>
              <a:t>Wiatr drzewa spienia. Ziemia dojrzała.</a:t>
            </a:r>
          </a:p>
          <a:p>
            <a:r>
              <a:rPr lang="pl-PL" sz="2000" i="1" dirty="0" smtClean="0">
                <a:solidFill>
                  <a:schemeClr val="tx1"/>
                </a:solidFill>
                <a:effectLst/>
                <a:latin typeface="Times New Roman" panose="02020603050405020304" pitchFamily="18" charset="0"/>
                <a:ea typeface="Times New Roman" panose="02020603050405020304" pitchFamily="18" charset="0"/>
              </a:rPr>
              <a:t>Kłosy brzuch ciężki w górę unoszą</a:t>
            </a:r>
          </a:p>
          <a:p>
            <a:r>
              <a:rPr lang="pl-PL" sz="2000" i="1" dirty="0" smtClean="0">
                <a:solidFill>
                  <a:schemeClr val="tx1"/>
                </a:solidFill>
                <a:effectLst/>
                <a:latin typeface="Times New Roman" panose="02020603050405020304" pitchFamily="18" charset="0"/>
                <a:ea typeface="Times New Roman" panose="02020603050405020304" pitchFamily="18" charset="0"/>
              </a:rPr>
              <a:t>i tylko chmury — palcom czy włosom</a:t>
            </a:r>
          </a:p>
          <a:p>
            <a:r>
              <a:rPr lang="pl-PL" sz="2000" i="1" dirty="0" smtClean="0">
                <a:solidFill>
                  <a:schemeClr val="tx1"/>
                </a:solidFill>
                <a:effectLst/>
                <a:latin typeface="Times New Roman" panose="02020603050405020304" pitchFamily="18" charset="0"/>
                <a:ea typeface="Times New Roman" panose="02020603050405020304" pitchFamily="18" charset="0"/>
              </a:rPr>
              <a:t>podobne — suną drapieżnie w mrok</a:t>
            </a:r>
            <a:r>
              <a:rPr lang="pl-PL" sz="2000" i="1" dirty="0" smtClean="0">
                <a:effectLst/>
                <a:latin typeface="Times New Roman" panose="02020603050405020304" pitchFamily="18" charset="0"/>
                <a:ea typeface="Times New Roman" panose="02020603050405020304" pitchFamily="18" charset="0"/>
              </a:rPr>
              <a:t>.</a:t>
            </a:r>
          </a:p>
          <a:p>
            <a:endParaRPr lang="pl-PL" sz="2000" i="1" dirty="0">
              <a:solidFill>
                <a:schemeClr val="tx1"/>
              </a:solidFill>
              <a:latin typeface="Times New Roman" panose="02020603050405020304" pitchFamily="18" charset="0"/>
              <a:ea typeface="Times New Roman" panose="02020603050405020304" pitchFamily="18" charset="0"/>
            </a:endParaRPr>
          </a:p>
          <a:p>
            <a:r>
              <a:rPr lang="pl-PL" i="1" dirty="0" smtClean="0">
                <a:solidFill>
                  <a:schemeClr val="tx1"/>
                </a:solidFill>
                <a:latin typeface="Times New Roman" panose="02020603050405020304" pitchFamily="18" charset="0"/>
                <a:ea typeface="Times New Roman" panose="02020603050405020304" pitchFamily="18" charset="0"/>
              </a:rPr>
              <a:t>Nas nauczono. Nie ma miłości.</a:t>
            </a:r>
          </a:p>
          <a:p>
            <a:r>
              <a:rPr lang="pl-PL" i="1" dirty="0" smtClean="0">
                <a:solidFill>
                  <a:schemeClr val="tx1"/>
                </a:solidFill>
                <a:latin typeface="Times New Roman" panose="02020603050405020304" pitchFamily="18" charset="0"/>
                <a:ea typeface="Times New Roman" panose="02020603050405020304" pitchFamily="18" charset="0"/>
              </a:rPr>
              <a:t>Jakże nam jeszcze uciekać w mrok</a:t>
            </a:r>
          </a:p>
          <a:p>
            <a:r>
              <a:rPr lang="pl-PL" i="1" dirty="0" smtClean="0">
                <a:solidFill>
                  <a:schemeClr val="tx1"/>
                </a:solidFill>
                <a:latin typeface="Times New Roman" panose="02020603050405020304" pitchFamily="18" charset="0"/>
                <a:ea typeface="Times New Roman" panose="02020603050405020304" pitchFamily="18" charset="0"/>
              </a:rPr>
              <a:t>przed żaglem nozdrzy węszących nas,</a:t>
            </a:r>
          </a:p>
          <a:p>
            <a:r>
              <a:rPr lang="pl-PL" i="1" dirty="0" smtClean="0">
                <a:solidFill>
                  <a:schemeClr val="tx1"/>
                </a:solidFill>
                <a:latin typeface="Times New Roman" panose="02020603050405020304" pitchFamily="18" charset="0"/>
                <a:ea typeface="Times New Roman" panose="02020603050405020304" pitchFamily="18" charset="0"/>
              </a:rPr>
              <a:t>przed siecią wzdętą kijów i rąk,</a:t>
            </a:r>
          </a:p>
          <a:p>
            <a:r>
              <a:rPr lang="pl-PL" i="1" dirty="0" smtClean="0">
                <a:solidFill>
                  <a:schemeClr val="tx1"/>
                </a:solidFill>
                <a:latin typeface="Times New Roman" panose="02020603050405020304" pitchFamily="18" charset="0"/>
                <a:ea typeface="Times New Roman" panose="02020603050405020304" pitchFamily="18" charset="0"/>
              </a:rPr>
              <a:t>kiedy nie wrócą matki ni dzieci</a:t>
            </a:r>
          </a:p>
          <a:p>
            <a:r>
              <a:rPr lang="pl-PL" i="1" dirty="0" smtClean="0">
                <a:solidFill>
                  <a:schemeClr val="tx1"/>
                </a:solidFill>
                <a:latin typeface="Times New Roman" panose="02020603050405020304" pitchFamily="18" charset="0"/>
                <a:ea typeface="Times New Roman" panose="02020603050405020304" pitchFamily="18" charset="0"/>
              </a:rPr>
              <a:t>w pustego serca rozpruty strąk.</a:t>
            </a:r>
          </a:p>
          <a:p>
            <a:endParaRPr lang="pl-PL" dirty="0">
              <a:solidFill>
                <a:schemeClr val="tx1"/>
              </a:solidFill>
              <a:latin typeface="Times New Roman" panose="02020603050405020304" pitchFamily="18" charset="0"/>
              <a:ea typeface="Times New Roman" panose="02020603050405020304" pitchFamily="18" charset="0"/>
            </a:endParaRPr>
          </a:p>
          <a:p>
            <a:endParaRPr lang="pl-PL" dirty="0" smtClean="0">
              <a:solidFill>
                <a:schemeClr val="tx1"/>
              </a:solidFill>
              <a:effectLst/>
              <a:latin typeface="Times New Roman" panose="02020603050405020304" pitchFamily="18" charset="0"/>
              <a:ea typeface="Times New Roman" panose="02020603050405020304" pitchFamily="18" charset="0"/>
            </a:endParaRPr>
          </a:p>
          <a:p>
            <a:endParaRPr lang="pl-PL" dirty="0">
              <a:solidFill>
                <a:schemeClr val="tx1"/>
              </a:solidFill>
              <a:latin typeface="Times New Roman" panose="02020603050405020304" pitchFamily="18" charset="0"/>
              <a:ea typeface="Times New Roman" panose="02020603050405020304" pitchFamily="18" charset="0"/>
            </a:endParaRPr>
          </a:p>
          <a:p>
            <a:endParaRPr lang="pl-PL" dirty="0" smtClean="0">
              <a:effectLst/>
              <a:latin typeface="Times New Roman" panose="02020603050405020304" pitchFamily="18" charset="0"/>
              <a:ea typeface="Times New Roman" panose="02020603050405020304" pitchFamily="18" charset="0"/>
            </a:endParaRPr>
          </a:p>
          <a:p>
            <a:endParaRPr lang="pl-PL" dirty="0">
              <a:latin typeface="Times New Roman" panose="02020603050405020304" pitchFamily="18" charset="0"/>
              <a:ea typeface="Times New Roman" panose="02020603050405020304" pitchFamily="18" charset="0"/>
            </a:endParaRPr>
          </a:p>
          <a:p>
            <a:endParaRPr lang="pl-PL"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6569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wój poziomy 1"/>
          <p:cNvSpPr/>
          <p:nvPr/>
        </p:nvSpPr>
        <p:spPr>
          <a:xfrm>
            <a:off x="524322" y="141860"/>
            <a:ext cx="7645706" cy="1033272"/>
          </a:xfrm>
          <a:prstGeom prst="horizontalScroll">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dirty="0" smtClean="0">
                <a:solidFill>
                  <a:schemeClr val="bg1"/>
                </a:solidFill>
              </a:rPr>
              <a:t>POECI  APOKALIPSY  SPEŁNIONEJ</a:t>
            </a:r>
            <a:endParaRPr lang="pl-PL" sz="2400" dirty="0">
              <a:solidFill>
                <a:schemeClr val="bg1"/>
              </a:solidFill>
            </a:endParaRPr>
          </a:p>
        </p:txBody>
      </p:sp>
      <p:sp>
        <p:nvSpPr>
          <p:cNvPr id="3" name="Zwój pionowy 2"/>
          <p:cNvSpPr/>
          <p:nvPr/>
        </p:nvSpPr>
        <p:spPr>
          <a:xfrm>
            <a:off x="0" y="1969570"/>
            <a:ext cx="2768362" cy="3547432"/>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dirty="0" smtClean="0">
              <a:solidFill>
                <a:schemeClr val="tx1"/>
              </a:solidFill>
            </a:endParaRPr>
          </a:p>
          <a:p>
            <a:pPr algn="ctr"/>
            <a:endParaRPr lang="pl-PL" sz="2000" dirty="0" smtClean="0">
              <a:solidFill>
                <a:schemeClr val="tx1"/>
              </a:solidFill>
            </a:endParaRPr>
          </a:p>
          <a:p>
            <a:pPr algn="ctr"/>
            <a:endParaRPr lang="pl-PL" sz="2000" dirty="0" smtClean="0">
              <a:solidFill>
                <a:schemeClr val="tx1"/>
              </a:solidFill>
            </a:endParaRPr>
          </a:p>
          <a:p>
            <a:pPr algn="ctr"/>
            <a:endParaRPr lang="pl-PL" sz="2000" dirty="0" smtClean="0">
              <a:solidFill>
                <a:schemeClr val="tx1"/>
              </a:solidFill>
            </a:endParaRPr>
          </a:p>
          <a:p>
            <a:pPr algn="ctr"/>
            <a:r>
              <a:rPr lang="pl-PL" sz="2000" dirty="0" err="1" smtClean="0">
                <a:solidFill>
                  <a:schemeClr val="tx1"/>
                </a:solidFill>
              </a:rPr>
              <a:t>K.Baczyński</a:t>
            </a:r>
            <a:endParaRPr lang="pl-PL" sz="2000" dirty="0" smtClean="0">
              <a:solidFill>
                <a:schemeClr val="tx1"/>
              </a:solidFill>
            </a:endParaRPr>
          </a:p>
          <a:p>
            <a:pPr algn="ctr"/>
            <a:r>
              <a:rPr lang="pl-PL" sz="2000" dirty="0" smtClean="0">
                <a:solidFill>
                  <a:schemeClr val="tx1"/>
                </a:solidFill>
              </a:rPr>
              <a:t>T. Gajcy</a:t>
            </a:r>
          </a:p>
          <a:p>
            <a:pPr algn="ctr"/>
            <a:r>
              <a:rPr lang="pl-PL" sz="2000" dirty="0" smtClean="0">
                <a:solidFill>
                  <a:schemeClr val="tx1"/>
                </a:solidFill>
              </a:rPr>
              <a:t>T. Borowski </a:t>
            </a:r>
          </a:p>
          <a:p>
            <a:pPr algn="ctr"/>
            <a:endParaRPr lang="pl-PL" sz="2000" dirty="0">
              <a:solidFill>
                <a:schemeClr val="tx1"/>
              </a:solidFill>
            </a:endParaRPr>
          </a:p>
        </p:txBody>
      </p:sp>
      <p:sp>
        <p:nvSpPr>
          <p:cNvPr id="4" name="Zwój poziomy 3"/>
          <p:cNvSpPr/>
          <p:nvPr/>
        </p:nvSpPr>
        <p:spPr>
          <a:xfrm>
            <a:off x="2544895" y="969482"/>
            <a:ext cx="7855028" cy="146524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dirty="0" smtClean="0">
                <a:solidFill>
                  <a:schemeClr val="bg1"/>
                </a:solidFill>
              </a:rPr>
              <a:t>Dla nich: APOKALIPSA STAŁA SIĘ JUŻ;</a:t>
            </a:r>
          </a:p>
          <a:p>
            <a:pPr algn="ctr"/>
            <a:r>
              <a:rPr lang="pl-PL" sz="2400" dirty="0" smtClean="0">
                <a:solidFill>
                  <a:schemeClr val="bg1"/>
                </a:solidFill>
              </a:rPr>
              <a:t> OBJAWIENIE KOŃCA ŚWIATA JUŻ NASTĄPIŁO</a:t>
            </a:r>
            <a:endParaRPr lang="pl-PL" sz="2400" dirty="0">
              <a:solidFill>
                <a:schemeClr val="bg1"/>
              </a:solidFill>
            </a:endParaRPr>
          </a:p>
        </p:txBody>
      </p:sp>
      <p:sp>
        <p:nvSpPr>
          <p:cNvPr id="5" name="Prostokąt zaokrąglony 4"/>
          <p:cNvSpPr/>
          <p:nvPr/>
        </p:nvSpPr>
        <p:spPr>
          <a:xfrm>
            <a:off x="2533879" y="2412695"/>
            <a:ext cx="2732184" cy="33931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l-PL" i="1" dirty="0" smtClean="0">
              <a:solidFill>
                <a:schemeClr val="tx1"/>
              </a:solidFill>
            </a:endParaRPr>
          </a:p>
          <a:p>
            <a:r>
              <a:rPr lang="pl-PL" sz="1200" i="1" dirty="0" smtClean="0">
                <a:solidFill>
                  <a:schemeClr val="tx1"/>
                </a:solidFill>
              </a:rPr>
              <a:t>Jeno wyjmij mi z tych oczu</a:t>
            </a:r>
            <a:br>
              <a:rPr lang="pl-PL" sz="1200" i="1" dirty="0" smtClean="0">
                <a:solidFill>
                  <a:schemeClr val="tx1"/>
                </a:solidFill>
              </a:rPr>
            </a:br>
            <a:r>
              <a:rPr lang="pl-PL" sz="1200" i="1" dirty="0" smtClean="0">
                <a:solidFill>
                  <a:schemeClr val="tx1"/>
                </a:solidFill>
              </a:rPr>
              <a:t>szkło bolesne - obraz dni,</a:t>
            </a:r>
            <a:br>
              <a:rPr lang="pl-PL" sz="1200" i="1" dirty="0" smtClean="0">
                <a:solidFill>
                  <a:schemeClr val="tx1"/>
                </a:solidFill>
              </a:rPr>
            </a:br>
            <a:r>
              <a:rPr lang="pl-PL" sz="1200" i="1" dirty="0" smtClean="0">
                <a:solidFill>
                  <a:schemeClr val="tx1"/>
                </a:solidFill>
              </a:rPr>
              <a:t>które czaszki białe toczy</a:t>
            </a:r>
            <a:br>
              <a:rPr lang="pl-PL" sz="1200" i="1" dirty="0" smtClean="0">
                <a:solidFill>
                  <a:schemeClr val="tx1"/>
                </a:solidFill>
              </a:rPr>
            </a:br>
            <a:r>
              <a:rPr lang="pl-PL" sz="1200" i="1" dirty="0" smtClean="0">
                <a:solidFill>
                  <a:schemeClr val="tx1"/>
                </a:solidFill>
              </a:rPr>
              <a:t>przez płonące łąki krwi.</a:t>
            </a:r>
            <a:br>
              <a:rPr lang="pl-PL" sz="1200" i="1" dirty="0" smtClean="0">
                <a:solidFill>
                  <a:schemeClr val="tx1"/>
                </a:solidFill>
              </a:rPr>
            </a:br>
            <a:r>
              <a:rPr lang="pl-PL" sz="1200" i="1" dirty="0" smtClean="0">
                <a:solidFill>
                  <a:schemeClr val="tx1"/>
                </a:solidFill>
              </a:rPr>
              <a:t>Jeno odmień czas kaleki,</a:t>
            </a:r>
            <a:br>
              <a:rPr lang="pl-PL" sz="1200" i="1" dirty="0" smtClean="0">
                <a:solidFill>
                  <a:schemeClr val="tx1"/>
                </a:solidFill>
              </a:rPr>
            </a:br>
            <a:r>
              <a:rPr lang="pl-PL" sz="1200" i="1" dirty="0" smtClean="0">
                <a:solidFill>
                  <a:schemeClr val="tx1"/>
                </a:solidFill>
              </a:rPr>
              <a:t>zakryj groby płaszczem rzeki,</a:t>
            </a:r>
            <a:br>
              <a:rPr lang="pl-PL" sz="1200" i="1" dirty="0" smtClean="0">
                <a:solidFill>
                  <a:schemeClr val="tx1"/>
                </a:solidFill>
              </a:rPr>
            </a:br>
            <a:r>
              <a:rPr lang="pl-PL" sz="1200" i="1" dirty="0" smtClean="0">
                <a:solidFill>
                  <a:schemeClr val="tx1"/>
                </a:solidFill>
              </a:rPr>
              <a:t>zetrzyj z włosów pył bitewny,</a:t>
            </a:r>
            <a:br>
              <a:rPr lang="pl-PL" sz="1200" i="1" dirty="0" smtClean="0">
                <a:solidFill>
                  <a:schemeClr val="tx1"/>
                </a:solidFill>
              </a:rPr>
            </a:br>
            <a:r>
              <a:rPr lang="pl-PL" sz="1200" i="1" dirty="0" smtClean="0">
                <a:solidFill>
                  <a:schemeClr val="tx1"/>
                </a:solidFill>
              </a:rPr>
              <a:t>tych lat gniewnych</a:t>
            </a:r>
            <a:br>
              <a:rPr lang="pl-PL" sz="1200" i="1" dirty="0" smtClean="0">
                <a:solidFill>
                  <a:schemeClr val="tx1"/>
                </a:solidFill>
              </a:rPr>
            </a:br>
            <a:r>
              <a:rPr lang="pl-PL" sz="1200" i="1" dirty="0" smtClean="0">
                <a:solidFill>
                  <a:schemeClr val="tx1"/>
                </a:solidFill>
              </a:rPr>
              <a:t>czarny pył. </a:t>
            </a:r>
          </a:p>
          <a:p>
            <a:endParaRPr lang="pl-PL" sz="1200" i="1" dirty="0" smtClean="0">
              <a:solidFill>
                <a:schemeClr val="tx1"/>
              </a:solidFill>
            </a:endParaRPr>
          </a:p>
          <a:p>
            <a:pPr algn="r"/>
            <a:r>
              <a:rPr lang="pl-PL" sz="1200" dirty="0" smtClean="0">
                <a:solidFill>
                  <a:schemeClr val="tx1"/>
                </a:solidFill>
              </a:rPr>
              <a:t>K.K. Baczyński</a:t>
            </a:r>
            <a:r>
              <a:rPr lang="pl-PL" i="1" dirty="0" smtClean="0"/>
              <a:t/>
            </a:r>
            <a:br>
              <a:rPr lang="pl-PL" i="1" dirty="0" smtClean="0"/>
            </a:br>
            <a:r>
              <a:rPr lang="pl-PL" dirty="0" smtClean="0"/>
              <a:t/>
            </a:r>
            <a:br>
              <a:rPr lang="pl-PL" dirty="0" smtClean="0"/>
            </a:br>
            <a:r>
              <a:rPr lang="pl-PL" dirty="0" smtClean="0"/>
              <a:t>15 VI 1943 </a:t>
            </a:r>
            <a:r>
              <a:rPr lang="pl-PL" dirty="0" smtClean="0">
                <a:solidFill>
                  <a:schemeClr val="bg1"/>
                </a:solidFill>
              </a:rPr>
              <a:t>POECI </a:t>
            </a:r>
            <a:endParaRPr lang="pl-PL" dirty="0"/>
          </a:p>
        </p:txBody>
      </p:sp>
      <p:sp>
        <p:nvSpPr>
          <p:cNvPr id="8" name="Prostokąt zaokrąglony 7"/>
          <p:cNvSpPr/>
          <p:nvPr/>
        </p:nvSpPr>
        <p:spPr>
          <a:xfrm>
            <a:off x="5288097" y="2555912"/>
            <a:ext cx="3272010" cy="34703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200" i="1" dirty="0" smtClean="0">
                <a:solidFill>
                  <a:schemeClr val="tx1"/>
                </a:solidFill>
              </a:rPr>
              <a:t>Na zewnątrz noc. Goreją gwiazdy,</a:t>
            </a:r>
            <a:br>
              <a:rPr lang="pl-PL" sz="1200" i="1" dirty="0" smtClean="0">
                <a:solidFill>
                  <a:schemeClr val="tx1"/>
                </a:solidFill>
              </a:rPr>
            </a:br>
            <a:r>
              <a:rPr lang="pl-PL" sz="1200" i="1" dirty="0" smtClean="0">
                <a:solidFill>
                  <a:schemeClr val="tx1"/>
                </a:solidFill>
              </a:rPr>
              <a:t>żandarmów ostry krzyk w ciemności,</a:t>
            </a:r>
            <a:br>
              <a:rPr lang="pl-PL" sz="1200" i="1" dirty="0" smtClean="0">
                <a:solidFill>
                  <a:schemeClr val="tx1"/>
                </a:solidFill>
              </a:rPr>
            </a:br>
            <a:r>
              <a:rPr lang="pl-PL" sz="1200" i="1" dirty="0" smtClean="0">
                <a:solidFill>
                  <a:schemeClr val="tx1"/>
                </a:solidFill>
              </a:rPr>
              <a:t>aeroplanów twardy warkot</a:t>
            </a:r>
            <a:br>
              <a:rPr lang="pl-PL" sz="1200" i="1" dirty="0" smtClean="0">
                <a:solidFill>
                  <a:schemeClr val="tx1"/>
                </a:solidFill>
              </a:rPr>
            </a:br>
            <a:r>
              <a:rPr lang="pl-PL" sz="1200" i="1" dirty="0" smtClean="0">
                <a:solidFill>
                  <a:schemeClr val="tx1"/>
                </a:solidFill>
              </a:rPr>
              <a:t>i dziki tu pot, jęczy bruk</a:t>
            </a:r>
            <a:br>
              <a:rPr lang="pl-PL" sz="1200" i="1" dirty="0" smtClean="0">
                <a:solidFill>
                  <a:schemeClr val="tx1"/>
                </a:solidFill>
              </a:rPr>
            </a:br>
            <a:r>
              <a:rPr lang="pl-PL" sz="1200" i="1" dirty="0" smtClean="0">
                <a:solidFill>
                  <a:schemeClr val="tx1"/>
                </a:solidFill>
              </a:rPr>
              <a:t>deptanych ulic, płoną stepy</a:t>
            </a:r>
            <a:br>
              <a:rPr lang="pl-PL" sz="1200" i="1" dirty="0" smtClean="0">
                <a:solidFill>
                  <a:schemeClr val="tx1"/>
                </a:solidFill>
              </a:rPr>
            </a:br>
            <a:r>
              <a:rPr lang="pl-PL" sz="1200" i="1" dirty="0" smtClean="0">
                <a:solidFill>
                  <a:schemeClr val="tx1"/>
                </a:solidFill>
              </a:rPr>
              <a:t>i  jak potopu gniewną falą</a:t>
            </a:r>
            <a:br>
              <a:rPr lang="pl-PL" sz="1200" i="1" dirty="0" smtClean="0">
                <a:solidFill>
                  <a:schemeClr val="tx1"/>
                </a:solidFill>
              </a:rPr>
            </a:br>
            <a:r>
              <a:rPr lang="pl-PL" sz="1200" i="1" dirty="0" smtClean="0">
                <a:solidFill>
                  <a:schemeClr val="tx1"/>
                </a:solidFill>
              </a:rPr>
              <a:t>pulsuje noc zwycięzców krzykiem:</a:t>
            </a:r>
            <a:br>
              <a:rPr lang="pl-PL" sz="1200" i="1" dirty="0" smtClean="0">
                <a:solidFill>
                  <a:schemeClr val="tx1"/>
                </a:solidFill>
              </a:rPr>
            </a:br>
            <a:r>
              <a:rPr lang="pl-PL" sz="1200" i="1" dirty="0" smtClean="0">
                <a:solidFill>
                  <a:schemeClr val="tx1"/>
                </a:solidFill>
              </a:rPr>
              <a:t>to wiek, nasz wiek, przeklęty wiek</a:t>
            </a:r>
            <a:br>
              <a:rPr lang="pl-PL" sz="1200" i="1" dirty="0" smtClean="0">
                <a:solidFill>
                  <a:schemeClr val="tx1"/>
                </a:solidFill>
              </a:rPr>
            </a:br>
            <a:r>
              <a:rPr lang="pl-PL" sz="1200" i="1" dirty="0" smtClean="0">
                <a:solidFill>
                  <a:schemeClr val="tx1"/>
                </a:solidFill>
              </a:rPr>
              <a:t>rzuca wezwanie przyszłym wiekom.</a:t>
            </a:r>
          </a:p>
          <a:p>
            <a:endParaRPr lang="pl-PL" sz="1200" i="1" dirty="0" smtClean="0">
              <a:solidFill>
                <a:schemeClr val="tx1"/>
              </a:solidFill>
            </a:endParaRPr>
          </a:p>
          <a:p>
            <a:pPr algn="r"/>
            <a:r>
              <a:rPr lang="pl-PL" sz="1200" dirty="0" smtClean="0">
                <a:solidFill>
                  <a:schemeClr val="tx1"/>
                </a:solidFill>
              </a:rPr>
              <a:t>T . Borowski</a:t>
            </a:r>
            <a:endParaRPr lang="pl-PL" sz="1200" dirty="0">
              <a:solidFill>
                <a:schemeClr val="tx1"/>
              </a:solidFill>
            </a:endParaRPr>
          </a:p>
        </p:txBody>
      </p:sp>
      <p:sp>
        <p:nvSpPr>
          <p:cNvPr id="9" name="Prostokąt zaokrąglony 8"/>
          <p:cNvSpPr/>
          <p:nvPr/>
        </p:nvSpPr>
        <p:spPr>
          <a:xfrm>
            <a:off x="8516040" y="2754216"/>
            <a:ext cx="3249974" cy="34813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200" i="1" dirty="0" smtClean="0">
                <a:solidFill>
                  <a:schemeClr val="tx1"/>
                </a:solidFill>
              </a:rPr>
              <a:t>Za oknem jak krawędzią dwu odmiennych światów</a:t>
            </a:r>
            <a:br>
              <a:rPr lang="pl-PL" sz="1200" i="1" dirty="0" smtClean="0">
                <a:solidFill>
                  <a:schemeClr val="tx1"/>
                </a:solidFill>
              </a:rPr>
            </a:br>
            <a:r>
              <a:rPr lang="pl-PL" sz="1200" i="1" dirty="0" smtClean="0">
                <a:solidFill>
                  <a:schemeClr val="tx1"/>
                </a:solidFill>
              </a:rPr>
              <a:t>jest ciemna pogoń planet, milczenie kamienia</a:t>
            </a:r>
            <a:br>
              <a:rPr lang="pl-PL" sz="1200" i="1" dirty="0" smtClean="0">
                <a:solidFill>
                  <a:schemeClr val="tx1"/>
                </a:solidFill>
              </a:rPr>
            </a:br>
            <a:r>
              <a:rPr lang="pl-PL" sz="1200" i="1" dirty="0" smtClean="0">
                <a:solidFill>
                  <a:schemeClr val="tx1"/>
                </a:solidFill>
              </a:rPr>
              <a:t>i niebo dymiąc głucho płynie cieniem statku,</a:t>
            </a:r>
            <a:br>
              <a:rPr lang="pl-PL" sz="1200" i="1" dirty="0" smtClean="0">
                <a:solidFill>
                  <a:schemeClr val="tx1"/>
                </a:solidFill>
              </a:rPr>
            </a:br>
            <a:r>
              <a:rPr lang="pl-PL" sz="1200" i="1" dirty="0" smtClean="0">
                <a:solidFill>
                  <a:schemeClr val="tx1"/>
                </a:solidFill>
              </a:rPr>
              <a:t>pod którym wieją skrzydła żegnających rąk.</a:t>
            </a:r>
          </a:p>
          <a:p>
            <a:endParaRPr lang="pl-PL" sz="1200" i="1" dirty="0" smtClean="0">
              <a:solidFill>
                <a:schemeClr val="tx1"/>
              </a:solidFill>
            </a:endParaRPr>
          </a:p>
          <a:p>
            <a:pPr algn="r"/>
            <a:r>
              <a:rPr lang="pl-PL" sz="1200" dirty="0" smtClean="0">
                <a:solidFill>
                  <a:schemeClr val="tx1"/>
                </a:solidFill>
              </a:rPr>
              <a:t>T. Gajcy</a:t>
            </a:r>
            <a:br>
              <a:rPr lang="pl-PL" sz="1200" dirty="0" smtClean="0">
                <a:solidFill>
                  <a:schemeClr val="tx1"/>
                </a:solidFill>
              </a:rPr>
            </a:br>
            <a:endParaRPr lang="pl-PL" sz="1200" dirty="0">
              <a:solidFill>
                <a:schemeClr val="tx1"/>
              </a:solidFill>
            </a:endParaRPr>
          </a:p>
        </p:txBody>
      </p:sp>
      <p:pic>
        <p:nvPicPr>
          <p:cNvPr id="10" name="Obraz 9"/>
          <p:cNvPicPr/>
          <p:nvPr/>
        </p:nvPicPr>
        <p:blipFill>
          <a:blip r:embed="rId2" cstate="print"/>
          <a:srcRect l="57512" t="16930" r="8282" b="30700"/>
          <a:stretch>
            <a:fillRect/>
          </a:stretch>
        </p:blipFill>
        <p:spPr bwMode="auto">
          <a:xfrm>
            <a:off x="468915" y="1842306"/>
            <a:ext cx="1977974" cy="1697126"/>
          </a:xfrm>
          <a:prstGeom prst="rect">
            <a:avLst/>
          </a:prstGeom>
          <a:noFill/>
          <a:ln w="9525">
            <a:noFill/>
            <a:miter lim="800000"/>
            <a:headEnd/>
            <a:tailEnd/>
          </a:ln>
        </p:spPr>
      </p:pic>
      <p:sp>
        <p:nvSpPr>
          <p:cNvPr id="11" name="Prostokąt zaokrąglony 10"/>
          <p:cNvSpPr/>
          <p:nvPr/>
        </p:nvSpPr>
        <p:spPr>
          <a:xfrm>
            <a:off x="352539" y="5949109"/>
            <a:ext cx="7392319" cy="3635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800" dirty="0" smtClean="0">
                <a:solidFill>
                  <a:schemeClr val="tx1"/>
                </a:solidFill>
                <a:hlinkClick r:id="rId3"/>
              </a:rPr>
              <a:t>Zdjęcie: https://www.google.com/search?q=ii+wojna&amp;tbm=isch&amp;ved=2ahUKEwiso4iui6foAhVDZ5oKHSyqDckQ2-cCegQIABAA&amp;oq=ii+wojna&amp;gs_l=img.3..0l10.184.6568..7753...3.0..0.160.1969.7j11......0....1..gws-wiz-img.....0..0i24j0i67j0i131.CRyakeYfuHE&amp;ei=T69zXuy_C8PO6QSs1LbIDA&amp;bih=657&amp;biw=1366#imgrc=_TtaJQhbZN3KmM</a:t>
            </a:r>
            <a:endParaRPr lang="pl-PL" sz="800"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zaokrąglony 1"/>
          <p:cNvSpPr/>
          <p:nvPr/>
        </p:nvSpPr>
        <p:spPr>
          <a:xfrm>
            <a:off x="-4235" y="1166285"/>
            <a:ext cx="6375401" cy="11430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dirty="0" smtClean="0">
                <a:solidFill>
                  <a:srgbClr val="002060"/>
                </a:solidFill>
              </a:rPr>
              <a:t>Cz. Miłosz, </a:t>
            </a:r>
            <a:r>
              <a:rPr lang="pl-PL" sz="3200" i="1" dirty="0" err="1" smtClean="0">
                <a:solidFill>
                  <a:srgbClr val="002060"/>
                </a:solidFill>
              </a:rPr>
              <a:t>Campo</a:t>
            </a:r>
            <a:r>
              <a:rPr lang="pl-PL" sz="3200" i="1" dirty="0" smtClean="0">
                <a:solidFill>
                  <a:srgbClr val="002060"/>
                </a:solidFill>
              </a:rPr>
              <a:t> di </a:t>
            </a:r>
            <a:r>
              <a:rPr lang="pl-PL" sz="3200" i="1" dirty="0" err="1" smtClean="0">
                <a:solidFill>
                  <a:srgbClr val="002060"/>
                </a:solidFill>
              </a:rPr>
              <a:t>Fiori</a:t>
            </a:r>
            <a:endParaRPr lang="pl-PL" sz="3200" i="1" dirty="0" smtClean="0">
              <a:solidFill>
                <a:srgbClr val="002060"/>
              </a:solidFill>
            </a:endParaRPr>
          </a:p>
        </p:txBody>
      </p:sp>
      <p:sp>
        <p:nvSpPr>
          <p:cNvPr id="3" name="Prostokąt zaokrąglony 2"/>
          <p:cNvSpPr/>
          <p:nvPr/>
        </p:nvSpPr>
        <p:spPr>
          <a:xfrm>
            <a:off x="0" y="2618853"/>
            <a:ext cx="6248399"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dirty="0" smtClean="0">
                <a:solidFill>
                  <a:srgbClr val="002060"/>
                </a:solidFill>
              </a:rPr>
              <a:t>W. Broniewski, </a:t>
            </a:r>
            <a:r>
              <a:rPr lang="pl-PL" sz="3200" i="1" dirty="0" smtClean="0">
                <a:solidFill>
                  <a:srgbClr val="002060"/>
                </a:solidFill>
              </a:rPr>
              <a:t>Ballady i romanse </a:t>
            </a:r>
            <a:endParaRPr lang="pl-PL" sz="3200" i="1" dirty="0">
              <a:solidFill>
                <a:srgbClr val="002060"/>
              </a:solidFill>
            </a:endParaRPr>
          </a:p>
        </p:txBody>
      </p:sp>
      <p:sp>
        <p:nvSpPr>
          <p:cNvPr id="4" name="Prostokąt zaokrąglony 3"/>
          <p:cNvSpPr/>
          <p:nvPr/>
        </p:nvSpPr>
        <p:spPr>
          <a:xfrm>
            <a:off x="677333" y="276860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rostokąt ze ściętym rogiem 4"/>
          <p:cNvSpPr/>
          <p:nvPr/>
        </p:nvSpPr>
        <p:spPr>
          <a:xfrm>
            <a:off x="5808134" y="1737785"/>
            <a:ext cx="2870200" cy="914400"/>
          </a:xfrm>
          <a:prstGeom prst="snip1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dirty="0" smtClean="0">
                <a:solidFill>
                  <a:schemeClr val="tx1"/>
                </a:solidFill>
              </a:rPr>
              <a:t>Holocaust</a:t>
            </a:r>
            <a:endParaRPr lang="pl-PL" sz="2800" dirty="0">
              <a:solidFill>
                <a:schemeClr val="tx1"/>
              </a:solidFill>
            </a:endParaRPr>
          </a:p>
        </p:txBody>
      </p:sp>
      <p:sp>
        <p:nvSpPr>
          <p:cNvPr id="6" name="Prostokąt zaokrąglony 5"/>
          <p:cNvSpPr/>
          <p:nvPr/>
        </p:nvSpPr>
        <p:spPr>
          <a:xfrm>
            <a:off x="2565400" y="49743"/>
            <a:ext cx="5901267" cy="9144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dirty="0" smtClean="0">
                <a:solidFill>
                  <a:schemeClr val="tx1"/>
                </a:solidFill>
              </a:rPr>
              <a:t>Wojna w poezji</a:t>
            </a:r>
            <a:endParaRPr lang="pl-PL" sz="2400" dirty="0">
              <a:solidFill>
                <a:schemeClr val="tx1"/>
              </a:solidFill>
            </a:endParaRPr>
          </a:p>
        </p:txBody>
      </p:sp>
      <p:sp>
        <p:nvSpPr>
          <p:cNvPr id="7" name="Prostokąt zaokrąglony 6"/>
          <p:cNvSpPr/>
          <p:nvPr/>
        </p:nvSpPr>
        <p:spPr>
          <a:xfrm>
            <a:off x="572877" y="4334145"/>
            <a:ext cx="6219616"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dirty="0" smtClean="0">
                <a:solidFill>
                  <a:srgbClr val="002060"/>
                </a:solidFill>
              </a:rPr>
              <a:t>T. Różewicz, </a:t>
            </a:r>
            <a:r>
              <a:rPr lang="pl-PL" sz="2400" i="1" dirty="0" smtClean="0">
                <a:solidFill>
                  <a:srgbClr val="002060"/>
                </a:solidFill>
              </a:rPr>
              <a:t>Ocalony, Lament</a:t>
            </a:r>
            <a:endParaRPr lang="pl-PL" sz="2400" i="1" dirty="0">
              <a:solidFill>
                <a:srgbClr val="002060"/>
              </a:solidFill>
            </a:endParaRPr>
          </a:p>
        </p:txBody>
      </p:sp>
      <p:sp>
        <p:nvSpPr>
          <p:cNvPr id="9" name="Prostokąt ze ściętym rogiem 8"/>
          <p:cNvSpPr/>
          <p:nvPr/>
        </p:nvSpPr>
        <p:spPr>
          <a:xfrm>
            <a:off x="6764358" y="2985571"/>
            <a:ext cx="4715218" cy="3172858"/>
          </a:xfrm>
          <a:prstGeom prst="snip1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dirty="0" smtClean="0">
                <a:solidFill>
                  <a:schemeClr val="tx1"/>
                </a:solidFill>
              </a:rPr>
              <a:t>Destrukcyjny wpływ wojny </a:t>
            </a:r>
          </a:p>
          <a:p>
            <a:pPr algn="ctr"/>
            <a:r>
              <a:rPr lang="pl-PL" sz="2400" dirty="0" smtClean="0">
                <a:solidFill>
                  <a:schemeClr val="tx1"/>
                </a:solidFill>
              </a:rPr>
              <a:t>na psychikę;</a:t>
            </a:r>
          </a:p>
          <a:p>
            <a:pPr algn="ctr"/>
            <a:r>
              <a:rPr lang="pl-PL" sz="2400" dirty="0" smtClean="0">
                <a:solidFill>
                  <a:schemeClr val="tx1"/>
                </a:solidFill>
              </a:rPr>
              <a:t>upadek moralny;</a:t>
            </a:r>
          </a:p>
          <a:p>
            <a:pPr algn="ctr"/>
            <a:r>
              <a:rPr lang="pl-PL" sz="2400" dirty="0" smtClean="0">
                <a:solidFill>
                  <a:schemeClr val="tx1"/>
                </a:solidFill>
              </a:rPr>
              <a:t>zanikanie człowieczeństwa (dehumanizacja); </a:t>
            </a:r>
          </a:p>
          <a:p>
            <a:pPr algn="ctr"/>
            <a:r>
              <a:rPr lang="pl-PL" sz="2400" dirty="0" smtClean="0">
                <a:solidFill>
                  <a:schemeClr val="tx1"/>
                </a:solidFill>
              </a:rPr>
              <a:t>r</a:t>
            </a:r>
            <a:r>
              <a:rPr lang="pl-PL" sz="2400" smtClean="0">
                <a:solidFill>
                  <a:schemeClr val="tx1"/>
                </a:solidFill>
              </a:rPr>
              <a:t>eifikacja</a:t>
            </a:r>
            <a:r>
              <a:rPr lang="pl-PL" sz="2400" dirty="0" smtClean="0">
                <a:solidFill>
                  <a:schemeClr val="tx1"/>
                </a:solidFill>
              </a:rPr>
              <a:t>.</a:t>
            </a:r>
            <a:endParaRPr lang="pl-PL" sz="2400" dirty="0">
              <a:solidFill>
                <a:schemeClr val="tx1"/>
              </a:solidFill>
            </a:endParaRPr>
          </a:p>
        </p:txBody>
      </p:sp>
    </p:spTree>
    <p:extLst>
      <p:ext uri="{BB962C8B-B14F-4D97-AF65-F5344CB8AC3E}">
        <p14:creationId xmlns:p14="http://schemas.microsoft.com/office/powerpoint/2010/main" val="3591852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p:txBody>
          <a:bodyPr>
            <a:noAutofit/>
          </a:bodyPr>
          <a:lstStyle/>
          <a:p>
            <a:r>
              <a:rPr lang="pl-PL" sz="3200" dirty="0" smtClean="0"/>
              <a:t>Po wojnie pisarze szukali różnych sposobów przedstawiania czasów pogardy, zastanawiali się, jak pisać po Oświęcimiu. </a:t>
            </a:r>
            <a:br>
              <a:rPr lang="pl-PL" sz="3200" dirty="0" smtClean="0"/>
            </a:br>
            <a:r>
              <a:rPr lang="pl-PL" sz="3200" dirty="0" smtClean="0"/>
              <a:t/>
            </a:r>
            <a:br>
              <a:rPr lang="pl-PL" sz="3200" dirty="0" smtClean="0"/>
            </a:br>
            <a:r>
              <a:rPr lang="pl-PL" sz="3200" dirty="0" smtClean="0"/>
              <a:t>Jak oddać „ten mroczny czas”.</a:t>
            </a:r>
            <a:br>
              <a:rPr lang="pl-PL" sz="3200" dirty="0" smtClean="0"/>
            </a:br>
            <a:r>
              <a:rPr lang="pl-PL" sz="3200" dirty="0" smtClean="0"/>
              <a:t/>
            </a:r>
            <a:br>
              <a:rPr lang="pl-PL" sz="3200" dirty="0" smtClean="0"/>
            </a:br>
            <a:r>
              <a:rPr lang="pl-PL" sz="3200" dirty="0" smtClean="0"/>
              <a:t/>
            </a:r>
            <a:br>
              <a:rPr lang="pl-PL" sz="3200" dirty="0" smtClean="0"/>
            </a:br>
            <a:endParaRPr lang="pl-PL" sz="3200" dirty="0"/>
          </a:p>
        </p:txBody>
      </p:sp>
      <p:sp>
        <p:nvSpPr>
          <p:cNvPr id="4" name="Zwój poziomy 3"/>
          <p:cNvSpPr/>
          <p:nvPr/>
        </p:nvSpPr>
        <p:spPr>
          <a:xfrm>
            <a:off x="1308175" y="3124227"/>
            <a:ext cx="9088916" cy="2941504"/>
          </a:xfrm>
          <a:prstGeom prst="horizontalScroll">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2800" i="1" dirty="0" smtClean="0"/>
              <a:t>I płynie mrok. Jest cisza. Łamanych czaszek trzask;</a:t>
            </a:r>
          </a:p>
          <a:p>
            <a:r>
              <a:rPr lang="pl-PL" sz="2800" i="1" dirty="0" smtClean="0"/>
              <a:t>i wiatr zahuczy czasem, i wiek przywali głazem.</a:t>
            </a:r>
          </a:p>
          <a:p>
            <a:r>
              <a:rPr lang="pl-PL" sz="2800" i="1" dirty="0" smtClean="0"/>
              <a:t>Nie stanie naszych serc. Taki to mroczny czas.</a:t>
            </a:r>
            <a:endParaRPr lang="pl-PL" sz="2800" i="1" dirty="0"/>
          </a:p>
        </p:txBody>
      </p:sp>
      <p:sp>
        <p:nvSpPr>
          <p:cNvPr id="5" name="Prostokąt zaokrąglony 4"/>
          <p:cNvSpPr/>
          <p:nvPr/>
        </p:nvSpPr>
        <p:spPr>
          <a:xfrm>
            <a:off x="7491469" y="5894024"/>
            <a:ext cx="3327093" cy="3305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K. </a:t>
            </a:r>
            <a:r>
              <a:rPr lang="pl-PL" dirty="0" err="1" smtClean="0"/>
              <a:t>K</a:t>
            </a:r>
            <a:r>
              <a:rPr lang="pl-PL" dirty="0" smtClean="0"/>
              <a:t>. Baczyński</a:t>
            </a:r>
            <a:endParaRPr lang="pl-P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zaokrąglony 1"/>
          <p:cNvSpPr/>
          <p:nvPr/>
        </p:nvSpPr>
        <p:spPr>
          <a:xfrm>
            <a:off x="371208" y="167614"/>
            <a:ext cx="4732866" cy="9144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dirty="0" smtClean="0">
                <a:solidFill>
                  <a:schemeClr val="tx1"/>
                </a:solidFill>
              </a:rPr>
              <a:t>Obóz koncentracyjny w prozie </a:t>
            </a:r>
            <a:endParaRPr lang="pl-PL" sz="2000" dirty="0">
              <a:solidFill>
                <a:schemeClr val="tx1"/>
              </a:solidFill>
            </a:endParaRPr>
          </a:p>
        </p:txBody>
      </p:sp>
      <p:sp>
        <p:nvSpPr>
          <p:cNvPr id="3" name="Prostokąt zaokrąglony 2"/>
          <p:cNvSpPr/>
          <p:nvPr/>
        </p:nvSpPr>
        <p:spPr>
          <a:xfrm>
            <a:off x="297455" y="1355484"/>
            <a:ext cx="5740400" cy="1862666"/>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400" dirty="0" smtClean="0">
              <a:solidFill>
                <a:srgbClr val="002060"/>
              </a:solidFill>
            </a:endParaRPr>
          </a:p>
          <a:p>
            <a:pPr algn="ctr"/>
            <a:r>
              <a:rPr lang="pl-PL" sz="2400" dirty="0" smtClean="0">
                <a:solidFill>
                  <a:srgbClr val="002060"/>
                </a:solidFill>
              </a:rPr>
              <a:t>T. Borowski:</a:t>
            </a:r>
          </a:p>
          <a:p>
            <a:pPr algn="ctr"/>
            <a:r>
              <a:rPr lang="pl-PL" sz="2400" i="1" dirty="0" smtClean="0">
                <a:solidFill>
                  <a:srgbClr val="002060"/>
                </a:solidFill>
              </a:rPr>
              <a:t>U nas, w Auschwitzu</a:t>
            </a:r>
          </a:p>
          <a:p>
            <a:pPr algn="ctr"/>
            <a:r>
              <a:rPr lang="pl-PL" sz="2400" i="1" dirty="0" smtClean="0">
                <a:solidFill>
                  <a:srgbClr val="002060"/>
                </a:solidFill>
              </a:rPr>
              <a:t>Proszę państwa do gazu</a:t>
            </a:r>
            <a:endParaRPr lang="pl-PL" sz="2400" i="1" dirty="0">
              <a:solidFill>
                <a:srgbClr val="002060"/>
              </a:solidFill>
            </a:endParaRPr>
          </a:p>
        </p:txBody>
      </p:sp>
      <p:sp>
        <p:nvSpPr>
          <p:cNvPr id="4" name="Zwój poziomy 3"/>
          <p:cNvSpPr/>
          <p:nvPr/>
        </p:nvSpPr>
        <p:spPr>
          <a:xfrm>
            <a:off x="6599103" y="0"/>
            <a:ext cx="4990641" cy="2886419"/>
          </a:xfrm>
          <a:prstGeom prst="horizontalScroll">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dirty="0" smtClean="0">
                <a:solidFill>
                  <a:schemeClr val="bg2">
                    <a:lumMod val="10000"/>
                  </a:schemeClr>
                </a:solidFill>
              </a:rPr>
              <a:t>Obóz „od wewnątrz”;</a:t>
            </a:r>
          </a:p>
          <a:p>
            <a:pPr algn="ctr"/>
            <a:r>
              <a:rPr lang="pl-PL" sz="2400" dirty="0" smtClean="0">
                <a:solidFill>
                  <a:schemeClr val="bg2">
                    <a:lumMod val="10000"/>
                  </a:schemeClr>
                </a:solidFill>
              </a:rPr>
              <a:t>więzień </a:t>
            </a:r>
            <a:r>
              <a:rPr lang="pl-PL" sz="2400" dirty="0" err="1" smtClean="0">
                <a:solidFill>
                  <a:schemeClr val="bg2">
                    <a:lumMod val="10000"/>
                  </a:schemeClr>
                </a:solidFill>
              </a:rPr>
              <a:t>zlagrowany</a:t>
            </a:r>
            <a:r>
              <a:rPr lang="pl-PL" sz="2400" dirty="0" smtClean="0">
                <a:solidFill>
                  <a:schemeClr val="bg2">
                    <a:lumMod val="10000"/>
                  </a:schemeClr>
                </a:solidFill>
              </a:rPr>
              <a:t>;</a:t>
            </a:r>
          </a:p>
          <a:p>
            <a:pPr algn="ctr"/>
            <a:r>
              <a:rPr lang="pl-PL" sz="2400" dirty="0" smtClean="0">
                <a:solidFill>
                  <a:schemeClr val="bg2">
                    <a:lumMod val="10000"/>
                  </a:schemeClr>
                </a:solidFill>
              </a:rPr>
              <a:t>znaczenie tytułów.</a:t>
            </a:r>
          </a:p>
          <a:p>
            <a:pPr algn="ctr"/>
            <a:r>
              <a:rPr lang="pl-PL" sz="2400" dirty="0" smtClean="0">
                <a:solidFill>
                  <a:schemeClr val="bg2">
                    <a:lumMod val="10000"/>
                  </a:schemeClr>
                </a:solidFill>
              </a:rPr>
              <a:t>Świat obozów – świat odwróconego Dekalogu. </a:t>
            </a:r>
            <a:endParaRPr lang="pl-PL" sz="2400" dirty="0">
              <a:solidFill>
                <a:schemeClr val="bg2">
                  <a:lumMod val="10000"/>
                </a:schemeClr>
              </a:solidFill>
            </a:endParaRPr>
          </a:p>
        </p:txBody>
      </p:sp>
      <p:sp>
        <p:nvSpPr>
          <p:cNvPr id="5" name="Prostokąt zaokrąglony 4"/>
          <p:cNvSpPr/>
          <p:nvPr/>
        </p:nvSpPr>
        <p:spPr>
          <a:xfrm>
            <a:off x="5343020" y="2502875"/>
            <a:ext cx="3635568" cy="9144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solidFill>
                  <a:schemeClr val="tx1"/>
                </a:solidFill>
              </a:rPr>
              <a:t>Tadek – bohater i narrator; </a:t>
            </a:r>
          </a:p>
          <a:p>
            <a:pPr algn="ctr"/>
            <a:r>
              <a:rPr lang="pl-PL" dirty="0" smtClean="0">
                <a:solidFill>
                  <a:schemeClr val="tx1"/>
                </a:solidFill>
              </a:rPr>
              <a:t>nie utożsamiać z pisarzem.</a:t>
            </a:r>
            <a:endParaRPr lang="pl-PL" dirty="0">
              <a:solidFill>
                <a:schemeClr val="tx1"/>
              </a:solidFill>
            </a:endParaRPr>
          </a:p>
        </p:txBody>
      </p:sp>
      <p:sp>
        <p:nvSpPr>
          <p:cNvPr id="6" name="Prostokąt zaokrąglony 5"/>
          <p:cNvSpPr/>
          <p:nvPr/>
        </p:nvSpPr>
        <p:spPr>
          <a:xfrm>
            <a:off x="231353" y="3161839"/>
            <a:ext cx="5188945" cy="347031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i="1" dirty="0" smtClean="0"/>
              <a:t>Chodźmy po </a:t>
            </a:r>
            <a:r>
              <a:rPr lang="pl-PL" i="1" dirty="0" err="1" smtClean="0"/>
              <a:t>Birkenwegu</a:t>
            </a:r>
            <a:r>
              <a:rPr lang="pl-PL" i="1" dirty="0" smtClean="0"/>
              <a:t>, wygoleni, świeży i beztroscy. Tłumek łazi grupkami, wystaje przed blokiem dziesiątym, gdzie za kratami i zabitymi na głucho oknami siedzą dziewczęta — króliki doświadczalne, ale najczęściej gromadzi się przed blokiem </a:t>
            </a:r>
            <a:r>
              <a:rPr lang="pl-PL" i="1" dirty="0" err="1" smtClean="0"/>
              <a:t>szrajbsztuby</a:t>
            </a:r>
            <a:r>
              <a:rPr lang="pl-PL" i="1" dirty="0" smtClean="0"/>
              <a:t>, nie dlatego że tam jest sala orkiestry, biblioteka i muzeum, lecz po prostu, że na piętrze — puff. Co to jest puff, napiszę Ci innym razem, tymczasem bądź ciekawa</a:t>
            </a:r>
            <a:r>
              <a:rPr lang="pl-PL" dirty="0" smtClean="0"/>
              <a:t>... </a:t>
            </a:r>
            <a:br>
              <a:rPr lang="pl-PL" dirty="0" smtClean="0"/>
            </a:br>
            <a:r>
              <a:rPr lang="pl-PL" i="1" dirty="0" smtClean="0"/>
              <a:t>U nas, w Auschwitzu</a:t>
            </a:r>
            <a:endParaRPr lang="pl-PL" i="1" dirty="0"/>
          </a:p>
        </p:txBody>
      </p:sp>
      <p:sp>
        <p:nvSpPr>
          <p:cNvPr id="7" name="Prostokąt zaokrąglony 6"/>
          <p:cNvSpPr/>
          <p:nvPr/>
        </p:nvSpPr>
        <p:spPr>
          <a:xfrm>
            <a:off x="6147411" y="3260993"/>
            <a:ext cx="5376232" cy="3205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i="1" dirty="0" smtClean="0"/>
              <a:t>Leżałem na dobrym, chłodnym żelazie </a:t>
            </a:r>
            <a:br>
              <a:rPr lang="pl-PL" i="1" dirty="0" smtClean="0"/>
            </a:br>
            <a:r>
              <a:rPr lang="pl-PL" i="1" dirty="0" smtClean="0"/>
              <a:t>i marzyłem o powrocie do obozu, o pryczy, na której nie ma siennika, o odrobinie snu wśród towarzyszy, którzy w nocy nie pójdą do gazu. Naraz obóz wydał mi się jakąś zatoką spokoju. Wciąż umierają inni, samemu się jeszcze jakoś żyje, ma się co jeść, ma się siły do pracy, ma się ojczyznę, dom, dziewczynę...</a:t>
            </a:r>
          </a:p>
          <a:p>
            <a:r>
              <a:rPr lang="pl-PL" i="1" dirty="0" smtClean="0"/>
              <a:t>Proszę państwa do gazu</a:t>
            </a:r>
            <a:endParaRPr lang="pl-PL" i="1" dirty="0"/>
          </a:p>
        </p:txBody>
      </p:sp>
      <p:sp>
        <p:nvSpPr>
          <p:cNvPr id="8" name="Prostokąt zaokrąglony 7"/>
          <p:cNvSpPr/>
          <p:nvPr/>
        </p:nvSpPr>
        <p:spPr>
          <a:xfrm>
            <a:off x="444136" y="1463040"/>
            <a:ext cx="2834641" cy="5225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solidFill>
                  <a:schemeClr val="tx1"/>
                </a:solidFill>
              </a:rPr>
              <a:t>behawioryzm</a:t>
            </a:r>
            <a:endParaRPr lang="pl-PL" dirty="0">
              <a:solidFill>
                <a:schemeClr val="tx1"/>
              </a:solidFill>
            </a:endParaRPr>
          </a:p>
        </p:txBody>
      </p:sp>
    </p:spTree>
    <p:extLst>
      <p:ext uri="{BB962C8B-B14F-4D97-AF65-F5344CB8AC3E}">
        <p14:creationId xmlns:p14="http://schemas.microsoft.com/office/powerpoint/2010/main" val="3502558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zaokrąglony 1"/>
          <p:cNvSpPr/>
          <p:nvPr/>
        </p:nvSpPr>
        <p:spPr>
          <a:xfrm>
            <a:off x="424307" y="402746"/>
            <a:ext cx="7374219"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dirty="0" smtClean="0"/>
              <a:t>„Medaliony” Zofii Nałkowskiej – 8 opowiadań</a:t>
            </a:r>
            <a:endParaRPr lang="pl-PL" sz="2400" dirty="0"/>
          </a:p>
        </p:txBody>
      </p:sp>
      <p:sp>
        <p:nvSpPr>
          <p:cNvPr id="3" name="Zwój poziomy 2"/>
          <p:cNvSpPr/>
          <p:nvPr/>
        </p:nvSpPr>
        <p:spPr>
          <a:xfrm>
            <a:off x="749618" y="1333827"/>
            <a:ext cx="6599104" cy="1033272"/>
          </a:xfrm>
          <a:prstGeom prst="horizontalScroll">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dirty="0" smtClean="0"/>
              <a:t>Motto:</a:t>
            </a:r>
          </a:p>
          <a:p>
            <a:pPr algn="ctr"/>
            <a:r>
              <a:rPr lang="pl-PL" sz="2800" i="1" dirty="0" smtClean="0"/>
              <a:t>Ludzie ludziom zgotowali ten los</a:t>
            </a:r>
            <a:endParaRPr lang="pl-PL" sz="2800" i="1" dirty="0"/>
          </a:p>
        </p:txBody>
      </p:sp>
      <p:sp>
        <p:nvSpPr>
          <p:cNvPr id="4" name="Prostokąt zaokrąglony 3"/>
          <p:cNvSpPr/>
          <p:nvPr/>
        </p:nvSpPr>
        <p:spPr>
          <a:xfrm>
            <a:off x="404948" y="2586445"/>
            <a:ext cx="4624251" cy="36706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t>„</a:t>
            </a:r>
            <a:r>
              <a:rPr lang="pl-PL" b="1" dirty="0" smtClean="0">
                <a:solidFill>
                  <a:schemeClr val="tx1"/>
                </a:solidFill>
              </a:rPr>
              <a:t>Później </a:t>
            </a:r>
            <a:r>
              <a:rPr lang="pl-PL" b="1" i="1" dirty="0" smtClean="0">
                <a:solidFill>
                  <a:schemeClr val="tx1"/>
                </a:solidFill>
              </a:rPr>
              <a:t>przyszedł czas, gdy na cmentarz spadały pociski. </a:t>
            </a:r>
            <a:br>
              <a:rPr lang="pl-PL" b="1" i="1" dirty="0" smtClean="0">
                <a:solidFill>
                  <a:schemeClr val="tx1"/>
                </a:solidFill>
              </a:rPr>
            </a:br>
            <a:r>
              <a:rPr lang="pl-PL" b="1" i="1" dirty="0" smtClean="0">
                <a:solidFill>
                  <a:schemeClr val="tx1"/>
                </a:solidFill>
              </a:rPr>
              <a:t>Posągi i medaliony potłuczone leżały wzdłuż alei. Groby </a:t>
            </a:r>
          </a:p>
          <a:p>
            <a:pPr algn="ctr"/>
            <a:r>
              <a:rPr lang="pl-PL" b="1" i="1" dirty="0" smtClean="0">
                <a:solidFill>
                  <a:schemeClr val="tx1"/>
                </a:solidFill>
              </a:rPr>
              <a:t>z otwartymi wnętrzami ukazały w pękniętych trumnach swoich umarłych.</a:t>
            </a:r>
          </a:p>
          <a:p>
            <a:pPr algn="ctr"/>
            <a:endParaRPr lang="pl-PL" b="1" i="1" dirty="0" smtClean="0">
              <a:solidFill>
                <a:schemeClr val="tx1"/>
              </a:solidFill>
            </a:endParaRPr>
          </a:p>
          <a:p>
            <a:pPr algn="ctr"/>
            <a:r>
              <a:rPr lang="pl-PL" i="1" dirty="0" smtClean="0">
                <a:solidFill>
                  <a:schemeClr val="tx1"/>
                </a:solidFill>
              </a:rPr>
              <a:t>Kobieta cmentarna</a:t>
            </a:r>
            <a:r>
              <a:rPr lang="pl-PL" b="1" i="1" dirty="0" smtClean="0"/>
              <a:t>.”</a:t>
            </a:r>
            <a:endParaRPr lang="pl-PL" i="1" dirty="0">
              <a:solidFill>
                <a:schemeClr val="tx1"/>
              </a:solidFill>
            </a:endParaRPr>
          </a:p>
        </p:txBody>
      </p:sp>
      <p:sp>
        <p:nvSpPr>
          <p:cNvPr id="5" name="Prostokąt zaokrąglony 4"/>
          <p:cNvSpPr/>
          <p:nvPr/>
        </p:nvSpPr>
        <p:spPr>
          <a:xfrm>
            <a:off x="5721532" y="2612571"/>
            <a:ext cx="5643154" cy="340940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l-PL" sz="2400" dirty="0" smtClean="0">
              <a:solidFill>
                <a:schemeClr val="tx1"/>
              </a:solidFill>
            </a:endParaRPr>
          </a:p>
          <a:p>
            <a:r>
              <a:rPr lang="pl-PL" sz="2400" dirty="0" smtClean="0">
                <a:solidFill>
                  <a:schemeClr val="tx1"/>
                </a:solidFill>
              </a:rPr>
              <a:t>Faktografia</a:t>
            </a:r>
          </a:p>
          <a:p>
            <a:r>
              <a:rPr lang="pl-PL" sz="2400" dirty="0" smtClean="0">
                <a:solidFill>
                  <a:schemeClr val="tx1"/>
                </a:solidFill>
              </a:rPr>
              <a:t>Nałkowska uzyskała materiał faktograficzny podczas pracy Głównej Komisji Badania Zbrodni Niemieckich, </a:t>
            </a:r>
          </a:p>
          <a:p>
            <a:r>
              <a:rPr lang="pl-PL" sz="2400" dirty="0" smtClean="0">
                <a:solidFill>
                  <a:schemeClr val="tx1"/>
                </a:solidFill>
              </a:rPr>
              <a:t>w której brała udział. </a:t>
            </a:r>
          </a:p>
          <a:p>
            <a:r>
              <a:rPr lang="pl-PL" sz="2400" dirty="0" smtClean="0">
                <a:solidFill>
                  <a:schemeClr val="tx1"/>
                </a:solidFill>
              </a:rPr>
              <a:t>Charakter reportażowy.</a:t>
            </a:r>
          </a:p>
          <a:p>
            <a:r>
              <a:rPr lang="pl-PL" sz="2400" dirty="0" smtClean="0">
                <a:solidFill>
                  <a:schemeClr val="tx1"/>
                </a:solidFill>
              </a:rPr>
              <a:t>Fakty mówią za siebie. </a:t>
            </a:r>
          </a:p>
          <a:p>
            <a:r>
              <a:rPr lang="pl-PL" sz="2400" dirty="0" smtClean="0">
                <a:solidFill>
                  <a:schemeClr val="tx1"/>
                </a:solidFill>
              </a:rPr>
              <a:t>Prosty język. </a:t>
            </a:r>
          </a:p>
          <a:p>
            <a:r>
              <a:rPr lang="pl-PL" sz="2400" dirty="0" smtClean="0">
                <a:solidFill>
                  <a:schemeClr val="tx1"/>
                </a:solidFill>
              </a:rPr>
              <a:t>Behawioryzm.</a:t>
            </a:r>
          </a:p>
          <a:p>
            <a:endParaRPr lang="pl-PL" dirty="0" smtClean="0">
              <a:solidFill>
                <a:schemeClr val="tx1"/>
              </a:solidFill>
            </a:endParaRPr>
          </a:p>
          <a:p>
            <a:endParaRPr lang="pl-PL" dirty="0">
              <a:solidFill>
                <a:schemeClr val="tx1"/>
              </a:solidFill>
            </a:endParaRPr>
          </a:p>
        </p:txBody>
      </p:sp>
      <p:sp>
        <p:nvSpPr>
          <p:cNvPr id="6" name="Prostokąt zaokrąglony 5"/>
          <p:cNvSpPr/>
          <p:nvPr/>
        </p:nvSpPr>
        <p:spPr>
          <a:xfrm>
            <a:off x="8125098" y="378822"/>
            <a:ext cx="3735976" cy="16981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Np</a:t>
            </a:r>
            <a:r>
              <a:rPr lang="pl-PL" i="1" dirty="0" smtClean="0"/>
              <a:t>. Profesor </a:t>
            </a:r>
            <a:r>
              <a:rPr lang="pl-PL" i="1" dirty="0" err="1" smtClean="0"/>
              <a:t>Spanner</a:t>
            </a:r>
            <a:r>
              <a:rPr lang="pl-PL" i="1" dirty="0" smtClean="0"/>
              <a:t>, Dorośli i dzieci w Oświęcimiu</a:t>
            </a:r>
            <a:endParaRPr lang="pl-PL"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50000"/>
                <a:lumOff val="5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Zwój poziomy 1"/>
          <p:cNvSpPr/>
          <p:nvPr/>
        </p:nvSpPr>
        <p:spPr>
          <a:xfrm>
            <a:off x="1854925" y="2312125"/>
            <a:ext cx="8503920" cy="3853543"/>
          </a:xfrm>
          <a:prstGeom prst="horizontalScroll">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2400" i="1" dirty="0" smtClean="0">
                <a:solidFill>
                  <a:schemeClr val="tx1"/>
                </a:solidFill>
              </a:rPr>
              <a:t>Rzeczywistość jest do zniesienia, gdyż jest niecała wiadoma. Dociera do nas w ułamkach zdarzeń, </a:t>
            </a:r>
            <a:br>
              <a:rPr lang="pl-PL" sz="2400" i="1" dirty="0" smtClean="0">
                <a:solidFill>
                  <a:schemeClr val="tx1"/>
                </a:solidFill>
              </a:rPr>
            </a:br>
            <a:r>
              <a:rPr lang="pl-PL" sz="2400" i="1" dirty="0" smtClean="0">
                <a:solidFill>
                  <a:schemeClr val="tx1"/>
                </a:solidFill>
              </a:rPr>
              <a:t>w strzępach relacji. Wiemy o spokojnych pochodach ludzi idących bez sprzeciwu na śmierć. O skokach </a:t>
            </a:r>
            <a:br>
              <a:rPr lang="pl-PL" sz="2400" i="1" dirty="0" smtClean="0">
                <a:solidFill>
                  <a:schemeClr val="tx1"/>
                </a:solidFill>
              </a:rPr>
            </a:br>
            <a:r>
              <a:rPr lang="pl-PL" sz="2400" i="1" dirty="0" smtClean="0">
                <a:solidFill>
                  <a:schemeClr val="tx1"/>
                </a:solidFill>
              </a:rPr>
              <a:t>w płomienie, o skokach w przepaść. </a:t>
            </a:r>
            <a:br>
              <a:rPr lang="pl-PL" sz="2400" i="1" dirty="0" smtClean="0">
                <a:solidFill>
                  <a:schemeClr val="tx1"/>
                </a:solidFill>
              </a:rPr>
            </a:br>
            <a:r>
              <a:rPr lang="pl-PL" sz="2400" i="1" dirty="0" smtClean="0">
                <a:solidFill>
                  <a:schemeClr val="tx1"/>
                </a:solidFill>
              </a:rPr>
              <a:t>Ale jesteśmy po tej stronie muru.</a:t>
            </a:r>
            <a:endParaRPr lang="pl-PL" sz="2400" i="1" dirty="0">
              <a:solidFill>
                <a:schemeClr val="tx1"/>
              </a:solidFill>
            </a:endParaRPr>
          </a:p>
        </p:txBody>
      </p:sp>
      <p:sp>
        <p:nvSpPr>
          <p:cNvPr id="3" name="Prostokąt zaokrąglony 2"/>
          <p:cNvSpPr/>
          <p:nvPr/>
        </p:nvSpPr>
        <p:spPr>
          <a:xfrm>
            <a:off x="757646" y="1110342"/>
            <a:ext cx="5303519" cy="9144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dirty="0" smtClean="0">
                <a:solidFill>
                  <a:schemeClr val="tx1"/>
                </a:solidFill>
              </a:rPr>
              <a:t>Rozważ cytat z „Kobiety cmentarnej”:</a:t>
            </a:r>
            <a:endParaRPr lang="pl-PL" sz="2000" dirty="0">
              <a:solidFill>
                <a:schemeClr val="tx1"/>
              </a:solidFill>
            </a:endParaRPr>
          </a:p>
        </p:txBody>
      </p:sp>
      <p:pic>
        <p:nvPicPr>
          <p:cNvPr id="4" name="Obraz 3" descr="Znalezione obrazy dla zapytania: Auschwitz"/>
          <p:cNvPicPr/>
          <p:nvPr/>
        </p:nvPicPr>
        <p:blipFill>
          <a:blip r:embed="rId2" cstate="print"/>
          <a:srcRect l="17897" t="15355" r="11272" b="16891"/>
          <a:stretch>
            <a:fillRect/>
          </a:stretch>
        </p:blipFill>
        <p:spPr bwMode="auto">
          <a:xfrm>
            <a:off x="7680958" y="452759"/>
            <a:ext cx="3115579" cy="1950807"/>
          </a:xfrm>
          <a:prstGeom prst="rect">
            <a:avLst/>
          </a:prstGeom>
          <a:noFill/>
          <a:ln w="9525">
            <a:noFill/>
            <a:miter lim="800000"/>
            <a:headEnd/>
            <a:tailEnd/>
          </a:ln>
        </p:spPr>
      </p:pic>
      <p:sp>
        <p:nvSpPr>
          <p:cNvPr id="5" name="Prostokąt zaokrąglony 4"/>
          <p:cNvSpPr/>
          <p:nvPr/>
        </p:nvSpPr>
        <p:spPr>
          <a:xfrm>
            <a:off x="1" y="5865223"/>
            <a:ext cx="12192000" cy="80989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l-PL" dirty="0" smtClean="0">
                <a:hlinkClick r:id="rId3"/>
              </a:rPr>
              <a:t>Zdjęcie: </a:t>
            </a:r>
            <a:r>
              <a:rPr lang="pl-PL" sz="1200" dirty="0" smtClean="0">
                <a:hlinkClick r:id="rId3"/>
              </a:rPr>
              <a:t>https://www.google.com/search?q=auschwitz&amp;source=lnms&amp;tbm=isch&amp;sa=X&amp;ved=2ahUKEwirxPXq_cboAhXxxIsKHTN4BDYQ_AUoAnoECBkQBA&amp;biw=1366&amp;bih=657#imgrc=kcI-gK1dK24ocM</a:t>
            </a:r>
            <a:endParaRPr lang="pl-PL"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zaokrąglony 1"/>
          <p:cNvSpPr/>
          <p:nvPr/>
        </p:nvSpPr>
        <p:spPr>
          <a:xfrm>
            <a:off x="404949" y="470263"/>
            <a:ext cx="5982789" cy="9144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dirty="0" smtClean="0">
                <a:solidFill>
                  <a:schemeClr val="tx1"/>
                </a:solidFill>
              </a:rPr>
              <a:t>H. </a:t>
            </a:r>
            <a:r>
              <a:rPr lang="pl-PL" sz="2800" dirty="0" err="1" smtClean="0">
                <a:solidFill>
                  <a:schemeClr val="tx1"/>
                </a:solidFill>
              </a:rPr>
              <a:t>Krall</a:t>
            </a:r>
            <a:r>
              <a:rPr lang="pl-PL" sz="2800" dirty="0" smtClean="0">
                <a:solidFill>
                  <a:schemeClr val="tx1"/>
                </a:solidFill>
              </a:rPr>
              <a:t>, </a:t>
            </a:r>
            <a:r>
              <a:rPr lang="pl-PL" sz="2800" i="1" dirty="0" smtClean="0">
                <a:solidFill>
                  <a:schemeClr val="tx1"/>
                </a:solidFill>
              </a:rPr>
              <a:t>Zdążyć przed Panem Bogiem</a:t>
            </a:r>
            <a:endParaRPr lang="pl-PL" sz="2800" i="1" dirty="0">
              <a:solidFill>
                <a:schemeClr val="tx1"/>
              </a:solidFill>
            </a:endParaRPr>
          </a:p>
        </p:txBody>
      </p:sp>
      <p:sp>
        <p:nvSpPr>
          <p:cNvPr id="3" name="Prostokąt zaokrąglony 2"/>
          <p:cNvSpPr/>
          <p:nvPr/>
        </p:nvSpPr>
        <p:spPr>
          <a:xfrm>
            <a:off x="248192" y="1528356"/>
            <a:ext cx="3383283" cy="44936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dirty="0" smtClean="0">
                <a:solidFill>
                  <a:srgbClr val="002060"/>
                </a:solidFill>
              </a:rPr>
              <a:t>Marek Edelman;</a:t>
            </a:r>
          </a:p>
          <a:p>
            <a:pPr algn="ctr"/>
            <a:r>
              <a:rPr lang="pl-PL" sz="2000" dirty="0" smtClean="0">
                <a:solidFill>
                  <a:srgbClr val="002060"/>
                </a:solidFill>
              </a:rPr>
              <a:t>Holocaust;</a:t>
            </a:r>
          </a:p>
          <a:p>
            <a:pPr algn="ctr"/>
            <a:r>
              <a:rPr lang="pl-PL" sz="2000" dirty="0" smtClean="0">
                <a:solidFill>
                  <a:srgbClr val="002060"/>
                </a:solidFill>
              </a:rPr>
              <a:t>Getto;</a:t>
            </a:r>
          </a:p>
          <a:p>
            <a:pPr algn="ctr"/>
            <a:r>
              <a:rPr lang="pl-PL" sz="2000" dirty="0" smtClean="0">
                <a:solidFill>
                  <a:srgbClr val="002060"/>
                </a:solidFill>
              </a:rPr>
              <a:t>Powstanie w getcie;</a:t>
            </a:r>
          </a:p>
          <a:p>
            <a:pPr algn="ctr"/>
            <a:r>
              <a:rPr lang="pl-PL" sz="2000" dirty="0" smtClean="0">
                <a:solidFill>
                  <a:srgbClr val="002060"/>
                </a:solidFill>
              </a:rPr>
              <a:t>ŻOB;</a:t>
            </a:r>
            <a:endParaRPr lang="pl-PL" sz="2000" dirty="0" smtClean="0"/>
          </a:p>
          <a:p>
            <a:pPr algn="ctr"/>
            <a:r>
              <a:rPr lang="pl-PL" sz="2000" dirty="0" err="1" smtClean="0">
                <a:solidFill>
                  <a:srgbClr val="002060"/>
                </a:solidFill>
              </a:rPr>
              <a:t>Umschlagplatz</a:t>
            </a:r>
            <a:r>
              <a:rPr lang="pl-PL" sz="2000" dirty="0" smtClean="0">
                <a:solidFill>
                  <a:srgbClr val="002060"/>
                </a:solidFill>
              </a:rPr>
              <a:t>;</a:t>
            </a:r>
          </a:p>
          <a:p>
            <a:pPr algn="ctr"/>
            <a:r>
              <a:rPr lang="pl-PL" sz="2000" dirty="0" smtClean="0">
                <a:solidFill>
                  <a:srgbClr val="002060"/>
                </a:solidFill>
              </a:rPr>
              <a:t>Głód;</a:t>
            </a:r>
          </a:p>
          <a:p>
            <a:pPr algn="ctr"/>
            <a:r>
              <a:rPr lang="pl-PL" sz="2000" dirty="0" smtClean="0">
                <a:solidFill>
                  <a:srgbClr val="002060"/>
                </a:solidFill>
              </a:rPr>
              <a:t>Numerki życia;</a:t>
            </a:r>
          </a:p>
          <a:p>
            <a:pPr algn="ctr"/>
            <a:r>
              <a:rPr lang="pl-PL" sz="2000" dirty="0" smtClean="0">
                <a:solidFill>
                  <a:srgbClr val="002060"/>
                </a:solidFill>
              </a:rPr>
              <a:t>Treblinka;</a:t>
            </a:r>
          </a:p>
          <a:p>
            <a:pPr algn="ctr"/>
            <a:r>
              <a:rPr lang="pl-PL" sz="2000" dirty="0" smtClean="0">
                <a:solidFill>
                  <a:srgbClr val="002060"/>
                </a:solidFill>
              </a:rPr>
              <a:t>1:400 000.</a:t>
            </a:r>
          </a:p>
          <a:p>
            <a:pPr algn="ctr"/>
            <a:r>
              <a:rPr lang="pl-PL" sz="2000" dirty="0" smtClean="0">
                <a:solidFill>
                  <a:srgbClr val="002060"/>
                </a:solidFill>
              </a:rPr>
              <a:t>	</a:t>
            </a:r>
          </a:p>
          <a:p>
            <a:pPr algn="ctr"/>
            <a:endParaRPr lang="pl-PL" sz="2000" dirty="0" smtClean="0">
              <a:solidFill>
                <a:srgbClr val="002060"/>
              </a:solidFill>
            </a:endParaRPr>
          </a:p>
          <a:p>
            <a:pPr algn="ctr"/>
            <a:endParaRPr lang="pl-PL" sz="2000" dirty="0">
              <a:solidFill>
                <a:srgbClr val="002060"/>
              </a:solidFill>
            </a:endParaRPr>
          </a:p>
        </p:txBody>
      </p:sp>
      <p:sp>
        <p:nvSpPr>
          <p:cNvPr id="4" name="Prostokąt zaokrąglony 3"/>
          <p:cNvSpPr/>
          <p:nvPr/>
        </p:nvSpPr>
        <p:spPr>
          <a:xfrm>
            <a:off x="6818811" y="182880"/>
            <a:ext cx="5199018" cy="36445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2800" i="1" dirty="0" smtClean="0">
                <a:solidFill>
                  <a:srgbClr val="002060"/>
                </a:solidFill>
              </a:rPr>
              <a:t>Pan Bóg już chce zgasić świeczkę, a ja muszę szybko osłonić płomień, wykorzystując Jego chwilową nieuwagę. Niech się pali choć trochę dłużej, </a:t>
            </a:r>
          </a:p>
          <a:p>
            <a:r>
              <a:rPr lang="pl-PL" sz="2800" i="1" dirty="0" smtClean="0">
                <a:solidFill>
                  <a:srgbClr val="002060"/>
                </a:solidFill>
              </a:rPr>
              <a:t>niż On by sobie życzył.</a:t>
            </a:r>
            <a:endParaRPr lang="pl-PL" sz="2800" i="1" dirty="0">
              <a:solidFill>
                <a:srgbClr val="002060"/>
              </a:solidFill>
            </a:endParaRPr>
          </a:p>
        </p:txBody>
      </p:sp>
      <p:sp>
        <p:nvSpPr>
          <p:cNvPr id="5" name="Prostokąt zaokrąglony 4"/>
          <p:cNvSpPr/>
          <p:nvPr/>
        </p:nvSpPr>
        <p:spPr>
          <a:xfrm>
            <a:off x="4506686" y="3788229"/>
            <a:ext cx="6496594" cy="28999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i="1" dirty="0" smtClean="0">
                <a:solidFill>
                  <a:schemeClr val="tx1"/>
                </a:solidFill>
              </a:rPr>
              <a:t>Wtedy zrozumiałem, że najważniejsze </a:t>
            </a:r>
            <a:br>
              <a:rPr lang="pl-PL" sz="2800" i="1" dirty="0" smtClean="0">
                <a:solidFill>
                  <a:schemeClr val="tx1"/>
                </a:solidFill>
              </a:rPr>
            </a:br>
            <a:r>
              <a:rPr lang="pl-PL" sz="2800" i="1" dirty="0" smtClean="0">
                <a:solidFill>
                  <a:schemeClr val="tx1"/>
                </a:solidFill>
              </a:rPr>
              <a:t>ze wszystkiego jest nie dać się wepchnąć na beczkę,  </a:t>
            </a:r>
            <a:endParaRPr lang="pl-PL" sz="2800" i="1" dirty="0">
              <a:solidFill>
                <a:schemeClr val="tx1"/>
              </a:solidFill>
            </a:endParaRPr>
          </a:p>
        </p:txBody>
      </p:sp>
      <p:pic>
        <p:nvPicPr>
          <p:cNvPr id="6" name="Obraz 5" descr="Znalezione obrazy dla zapytania: umschlagplatz"/>
          <p:cNvPicPr/>
          <p:nvPr/>
        </p:nvPicPr>
        <p:blipFill>
          <a:blip r:embed="rId2" cstate="print"/>
          <a:srcRect l="15372" t="17962" r="17851" b="3217"/>
          <a:stretch>
            <a:fillRect/>
          </a:stretch>
        </p:blipFill>
        <p:spPr bwMode="auto">
          <a:xfrm>
            <a:off x="3997236" y="1545498"/>
            <a:ext cx="2598964" cy="1811655"/>
          </a:xfrm>
          <a:prstGeom prst="rect">
            <a:avLst/>
          </a:prstGeom>
          <a:noFill/>
          <a:ln w="9525">
            <a:noFill/>
            <a:miter lim="800000"/>
            <a:headEnd/>
            <a:tailEnd/>
          </a:ln>
        </p:spPr>
      </p:pic>
      <p:sp>
        <p:nvSpPr>
          <p:cNvPr id="9" name="Prostokąt zaokrąglony 8"/>
          <p:cNvSpPr/>
          <p:nvPr/>
        </p:nvSpPr>
        <p:spPr>
          <a:xfrm>
            <a:off x="3683725" y="3448594"/>
            <a:ext cx="8072846" cy="40494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dirty="0" smtClean="0">
                <a:hlinkClick r:id="rId3"/>
              </a:rPr>
              <a:t>https://www.google.com/search?q=umschlagplatz&amp;source=lnms&amp;tbm=isch&amp;sa=X&amp;ved=2ahUKEwjwvY2OzKvoAhXvkIsKHYyfCg0Q_AUoAXoECBcQAw#imgrc=fDW1yRpMsYNjMM</a:t>
            </a:r>
            <a:endParaRPr lang="pl-PL" sz="1000" dirty="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zepływ">
  <a:themeElements>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rzepły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rzepły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817</TotalTime>
  <Words>937</Words>
  <Application>Microsoft Office PowerPoint</Application>
  <PresentationFormat>Panoramiczny</PresentationFormat>
  <Paragraphs>227</Paragraphs>
  <Slides>16</Slides>
  <Notes>0</Notes>
  <HiddenSlides>0</HiddenSlides>
  <MMClips>0</MMClips>
  <ScaleCrop>false</ScaleCrop>
  <HeadingPairs>
    <vt:vector size="6" baseType="variant">
      <vt:variant>
        <vt:lpstr>Używane czcionki</vt:lpstr>
      </vt:variant>
      <vt:variant>
        <vt:i4>5</vt:i4>
      </vt:variant>
      <vt:variant>
        <vt:lpstr>Motyw</vt:lpstr>
      </vt:variant>
      <vt:variant>
        <vt:i4>2</vt:i4>
      </vt:variant>
      <vt:variant>
        <vt:lpstr>Tytuły slajdów</vt:lpstr>
      </vt:variant>
      <vt:variant>
        <vt:i4>16</vt:i4>
      </vt:variant>
    </vt:vector>
  </HeadingPairs>
  <TitlesOfParts>
    <vt:vector size="23" baseType="lpstr">
      <vt:lpstr>Arial</vt:lpstr>
      <vt:lpstr>Calibri</vt:lpstr>
      <vt:lpstr>Constantia</vt:lpstr>
      <vt:lpstr>Times New Roman</vt:lpstr>
      <vt:lpstr>Wingdings 2</vt:lpstr>
      <vt:lpstr>Motyw pakietu Office</vt:lpstr>
      <vt:lpstr>Przepływ</vt:lpstr>
      <vt:lpstr>Literatura okupacji Literatura współczesna</vt:lpstr>
      <vt:lpstr>Prezentacja programu PowerPoint</vt:lpstr>
      <vt:lpstr>Prezentacja programu PowerPoint</vt:lpstr>
      <vt:lpstr>Prezentacja programu PowerPoint</vt:lpstr>
      <vt:lpstr>Po wojnie pisarze szukali różnych sposobów przedstawiania czasów pogardy, zastanawiali się, jak pisać po Oświęcimiu.   Jak oddać „ten mroczny czas”.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Literatura okupacji Litertaura współczesna</dc:title>
  <dc:creator>Iwona Gubańska</dc:creator>
  <cp:lastModifiedBy>Justyna Lorych</cp:lastModifiedBy>
  <cp:revision>85</cp:revision>
  <dcterms:created xsi:type="dcterms:W3CDTF">2020-03-16T08:17:46Z</dcterms:created>
  <dcterms:modified xsi:type="dcterms:W3CDTF">2020-04-06T08:41:13Z</dcterms:modified>
</cp:coreProperties>
</file>